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82" r:id="rId6"/>
    <p:sldId id="283" r:id="rId7"/>
    <p:sldId id="262" r:id="rId8"/>
    <p:sldId id="302" r:id="rId9"/>
    <p:sldId id="294" r:id="rId10"/>
    <p:sldId id="295" r:id="rId11"/>
    <p:sldId id="296" r:id="rId12"/>
    <p:sldId id="297" r:id="rId13"/>
    <p:sldId id="298" r:id="rId14"/>
    <p:sldId id="299" r:id="rId15"/>
    <p:sldId id="300" r:id="rId16"/>
    <p:sldId id="293" r:id="rId17"/>
    <p:sldId id="301"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95" autoAdjust="0"/>
  </p:normalViewPr>
  <p:slideViewPr>
    <p:cSldViewPr snapToGrid="0">
      <p:cViewPr varScale="1">
        <p:scale>
          <a:sx n="72" d="100"/>
          <a:sy n="72" d="100"/>
        </p:scale>
        <p:origin x="660" y="66"/>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7/26/2021</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7/26/2021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81" r:id="rId17"/>
    <p:sldLayoutId id="2147483654" r:id="rId18"/>
    <p:sldLayoutId id="214748365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53401" y="2750820"/>
            <a:ext cx="4876800" cy="1356360"/>
          </a:xfrm>
        </p:spPr>
        <p:txBody>
          <a:bodyPr/>
          <a:lstStyle/>
          <a:p>
            <a:r>
              <a:rPr lang="en-US" dirty="0"/>
              <a:t>Real-time Twitter Sentiment Analysis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53401" y="4107180"/>
            <a:ext cx="4876800" cy="701040"/>
          </a:xfrm>
        </p:spPr>
        <p:txBody>
          <a:bodyPr>
            <a:normAutofit fontScale="92500" lnSpcReduction="10000"/>
          </a:bodyPr>
          <a:lstStyle/>
          <a:p>
            <a:r>
              <a:rPr lang="en-US" dirty="0">
                <a:solidFill>
                  <a:schemeClr val="accent3">
                    <a:lumMod val="75000"/>
                  </a:schemeClr>
                </a:solidFill>
              </a:rPr>
              <a:t>DS200.L11</a:t>
            </a:r>
          </a:p>
          <a:p>
            <a:r>
              <a:rPr lang="en-US" dirty="0">
                <a:solidFill>
                  <a:schemeClr val="accent3">
                    <a:lumMod val="75000"/>
                  </a:schemeClr>
                </a:solidFill>
              </a:rPr>
              <a:t>GVHD: </a:t>
            </a:r>
            <a:r>
              <a:rPr lang="en-US" dirty="0" err="1">
                <a:solidFill>
                  <a:schemeClr val="accent3">
                    <a:lumMod val="75000"/>
                  </a:schemeClr>
                </a:solidFill>
              </a:rPr>
              <a:t>Đỗ</a:t>
            </a:r>
            <a:r>
              <a:rPr lang="en-US" dirty="0">
                <a:solidFill>
                  <a:schemeClr val="accent3">
                    <a:lumMod val="75000"/>
                  </a:schemeClr>
                </a:solidFill>
              </a:rPr>
              <a:t> </a:t>
            </a:r>
            <a:r>
              <a:rPr lang="en-US" dirty="0" err="1">
                <a:solidFill>
                  <a:schemeClr val="accent3">
                    <a:lumMod val="75000"/>
                  </a:schemeClr>
                </a:solidFill>
              </a:rPr>
              <a:t>Trọng</a:t>
            </a:r>
            <a:r>
              <a:rPr lang="en-US" dirty="0">
                <a:solidFill>
                  <a:schemeClr val="accent3">
                    <a:lumMod val="75000"/>
                  </a:schemeClr>
                </a:solidFill>
              </a:rPr>
              <a:t> </a:t>
            </a:r>
            <a:r>
              <a:rPr lang="en-US" dirty="0" err="1">
                <a:solidFill>
                  <a:schemeClr val="accent3">
                    <a:lumMod val="75000"/>
                  </a:schemeClr>
                </a:solidFill>
              </a:rPr>
              <a:t>Hợp</a:t>
            </a:r>
            <a:endParaRPr lang="en-US" dirty="0">
              <a:solidFill>
                <a:schemeClr val="accent3">
                  <a:lumMod val="75000"/>
                </a:schemeClr>
              </a:solidFill>
            </a:endParaRPr>
          </a:p>
        </p:txBody>
      </p:sp>
      <p:sp>
        <p:nvSpPr>
          <p:cNvPr id="4" name="Subtitle 2">
            <a:extLst>
              <a:ext uri="{FF2B5EF4-FFF2-40B4-BE49-F238E27FC236}">
                <a16:creationId xmlns:a16="http://schemas.microsoft.com/office/drawing/2014/main" id="{AC581208-B554-4289-9F21-A4F736057BC1}"/>
              </a:ext>
            </a:extLst>
          </p:cNvPr>
          <p:cNvSpPr txBox="1">
            <a:spLocks/>
          </p:cNvSpPr>
          <p:nvPr/>
        </p:nvSpPr>
        <p:spPr>
          <a:xfrm>
            <a:off x="7315200" y="5075582"/>
            <a:ext cx="3591339" cy="4336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err="1">
                <a:solidFill>
                  <a:schemeClr val="accent3">
                    <a:lumMod val="75000"/>
                  </a:schemeClr>
                </a:solidFill>
              </a:rPr>
              <a:t>Nhóm</a:t>
            </a:r>
            <a:r>
              <a:rPr lang="en-US" dirty="0">
                <a:solidFill>
                  <a:schemeClr val="accent3">
                    <a:lumMod val="75000"/>
                  </a:schemeClr>
                </a:solidFill>
              </a:rPr>
              <a:t> 24 – Mai Đức Thuận</a:t>
            </a:r>
          </a:p>
        </p:txBody>
      </p:sp>
      <p:cxnSp>
        <p:nvCxnSpPr>
          <p:cNvPr id="6" name="Straight Connector 5">
            <a:extLst>
              <a:ext uri="{FF2B5EF4-FFF2-40B4-BE49-F238E27FC236}">
                <a16:creationId xmlns:a16="http://schemas.microsoft.com/office/drawing/2014/main" id="{8D158EF3-C8A0-41D9-AC45-7544ACBE1FFE}"/>
              </a:ext>
            </a:extLst>
          </p:cNvPr>
          <p:cNvCxnSpPr/>
          <p:nvPr/>
        </p:nvCxnSpPr>
        <p:spPr>
          <a:xfrm>
            <a:off x="5746166" y="4040918"/>
            <a:ext cx="2615956"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9789" y="371497"/>
            <a:ext cx="10514011" cy="823913"/>
          </a:xfrm>
        </p:spPr>
        <p:txBody>
          <a:bodyPr/>
          <a:lstStyle/>
          <a:p>
            <a:r>
              <a:rPr lang="en-US" dirty="0"/>
              <a:t>3. </a:t>
            </a:r>
            <a:r>
              <a:rPr lang="en-US" dirty="0" err="1"/>
              <a:t>Phương</a:t>
            </a:r>
            <a:r>
              <a:rPr lang="en-US" dirty="0"/>
              <a:t> </a:t>
            </a:r>
            <a:r>
              <a:rPr lang="en-US" dirty="0" err="1"/>
              <a:t>pháp</a:t>
            </a:r>
            <a:r>
              <a:rPr lang="en-US" dirty="0"/>
              <a:t>.</a:t>
            </a:r>
          </a:p>
        </p:txBody>
      </p:sp>
      <p:pic>
        <p:nvPicPr>
          <p:cNvPr id="14" name="Picture 13">
            <a:extLst>
              <a:ext uri="{FF2B5EF4-FFF2-40B4-BE49-F238E27FC236}">
                <a16:creationId xmlns:a16="http://schemas.microsoft.com/office/drawing/2014/main" id="{BD00F77E-6D6F-48BF-B173-F9078A23B28F}"/>
              </a:ext>
            </a:extLst>
          </p:cNvPr>
          <p:cNvPicPr>
            <a:picLocks noChangeAspect="1"/>
          </p:cNvPicPr>
          <p:nvPr/>
        </p:nvPicPr>
        <p:blipFill>
          <a:blip r:embed="rId2"/>
          <a:stretch>
            <a:fillRect/>
          </a:stretch>
        </p:blipFill>
        <p:spPr>
          <a:xfrm>
            <a:off x="838199" y="2262607"/>
            <a:ext cx="10612331" cy="3324689"/>
          </a:xfrm>
          <a:prstGeom prst="rect">
            <a:avLst/>
          </a:prstGeom>
        </p:spPr>
      </p:pic>
      <p:sp>
        <p:nvSpPr>
          <p:cNvPr id="15" name="TextBox 14">
            <a:extLst>
              <a:ext uri="{FF2B5EF4-FFF2-40B4-BE49-F238E27FC236}">
                <a16:creationId xmlns:a16="http://schemas.microsoft.com/office/drawing/2014/main" id="{6ECA6142-A380-4623-B78D-43E2ADB0E6BF}"/>
              </a:ext>
            </a:extLst>
          </p:cNvPr>
          <p:cNvSpPr txBox="1"/>
          <p:nvPr/>
        </p:nvSpPr>
        <p:spPr>
          <a:xfrm>
            <a:off x="838199" y="1270704"/>
            <a:ext cx="4409661" cy="461665"/>
          </a:xfrm>
          <a:prstGeom prst="rect">
            <a:avLst/>
          </a:prstGeom>
          <a:noFill/>
        </p:spPr>
        <p:txBody>
          <a:bodyPr wrap="square" rtlCol="0">
            <a:spAutoFit/>
          </a:bodyPr>
          <a:lstStyle/>
          <a:p>
            <a:r>
              <a:rPr lang="en-US" sz="2400" b="1" dirty="0"/>
              <a:t>3.2 Spark (Data processing) </a:t>
            </a:r>
          </a:p>
        </p:txBody>
      </p:sp>
    </p:spTree>
    <p:extLst>
      <p:ext uri="{BB962C8B-B14F-4D97-AF65-F5344CB8AC3E}">
        <p14:creationId xmlns:p14="http://schemas.microsoft.com/office/powerpoint/2010/main" val="143611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9789" y="501650"/>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5" name="Date Placeholder 9">
            <a:extLst>
              <a:ext uri="{FF2B5EF4-FFF2-40B4-BE49-F238E27FC236}">
                <a16:creationId xmlns:a16="http://schemas.microsoft.com/office/drawing/2014/main" id="{6140C729-714B-42A3-B3DC-5DDD711B52AA}"/>
              </a:ext>
            </a:extLst>
          </p:cNvPr>
          <p:cNvSpPr>
            <a:spLocks noGrp="1"/>
          </p:cNvSpPr>
          <p:nvPr>
            <p:ph type="dt" sz="half" idx="10"/>
          </p:nvPr>
        </p:nvSpPr>
        <p:spPr>
          <a:xfrm>
            <a:off x="838200" y="6356350"/>
            <a:ext cx="2743200" cy="365125"/>
          </a:xfrm>
        </p:spPr>
        <p:txBody>
          <a:bodyPr/>
          <a:lstStyle/>
          <a:p>
            <a:r>
              <a:rPr lang="en-US" dirty="0"/>
              <a:t>2021</a:t>
            </a:r>
          </a:p>
        </p:txBody>
      </p:sp>
      <p:sp>
        <p:nvSpPr>
          <p:cNvPr id="16" name="Footer Placeholder 10">
            <a:extLst>
              <a:ext uri="{FF2B5EF4-FFF2-40B4-BE49-F238E27FC236}">
                <a16:creationId xmlns:a16="http://schemas.microsoft.com/office/drawing/2014/main" id="{D4539BDA-E77A-4B17-A686-68C527877ECC}"/>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11" name="TextBox 10">
            <a:extLst>
              <a:ext uri="{FF2B5EF4-FFF2-40B4-BE49-F238E27FC236}">
                <a16:creationId xmlns:a16="http://schemas.microsoft.com/office/drawing/2014/main" id="{E0281991-B440-41A9-9F09-203B485E9D95}"/>
              </a:ext>
            </a:extLst>
          </p:cNvPr>
          <p:cNvSpPr txBox="1"/>
          <p:nvPr/>
        </p:nvSpPr>
        <p:spPr>
          <a:xfrm>
            <a:off x="838200" y="1475878"/>
            <a:ext cx="4409661" cy="461665"/>
          </a:xfrm>
          <a:prstGeom prst="rect">
            <a:avLst/>
          </a:prstGeom>
          <a:noFill/>
        </p:spPr>
        <p:txBody>
          <a:bodyPr wrap="square" rtlCol="0">
            <a:spAutoFit/>
          </a:bodyPr>
          <a:lstStyle/>
          <a:p>
            <a:r>
              <a:rPr lang="en-US" sz="2400" b="1" dirty="0">
                <a:solidFill>
                  <a:schemeClr val="bg1"/>
                </a:solidFill>
              </a:rPr>
              <a:t>3.4 </a:t>
            </a:r>
            <a:r>
              <a:rPr lang="en-US" sz="2400" b="1" dirty="0" err="1">
                <a:solidFill>
                  <a:schemeClr val="bg1"/>
                </a:solidFill>
              </a:rPr>
              <a:t>ElasticSearch</a:t>
            </a:r>
            <a:r>
              <a:rPr lang="en-US" sz="2400" b="1" dirty="0">
                <a:solidFill>
                  <a:schemeClr val="bg1"/>
                </a:solidFill>
              </a:rPr>
              <a:t>.</a:t>
            </a:r>
          </a:p>
        </p:txBody>
      </p:sp>
      <p:sp>
        <p:nvSpPr>
          <p:cNvPr id="18" name="TextBox 17">
            <a:extLst>
              <a:ext uri="{FF2B5EF4-FFF2-40B4-BE49-F238E27FC236}">
                <a16:creationId xmlns:a16="http://schemas.microsoft.com/office/drawing/2014/main" id="{870AB0EE-D2F0-4C5C-AD05-D7314272E431}"/>
              </a:ext>
            </a:extLst>
          </p:cNvPr>
          <p:cNvSpPr txBox="1"/>
          <p:nvPr/>
        </p:nvSpPr>
        <p:spPr>
          <a:xfrm>
            <a:off x="838199" y="2192069"/>
            <a:ext cx="5695122" cy="1200329"/>
          </a:xfrm>
          <a:prstGeom prst="rect">
            <a:avLst/>
          </a:prstGeom>
          <a:noFill/>
        </p:spPr>
        <p:txBody>
          <a:bodyPr wrap="square" rtlCol="0">
            <a:spAutoFit/>
          </a:bodyPr>
          <a:lstStyle/>
          <a:p>
            <a:pPr algn="l"/>
            <a:r>
              <a:rPr lang="vi-VN" b="1" i="0" dirty="0">
                <a:solidFill>
                  <a:schemeClr val="bg1"/>
                </a:solidFill>
                <a:effectLst/>
              </a:rPr>
              <a:t>Elasticsearch</a:t>
            </a:r>
            <a:r>
              <a:rPr lang="vi-VN" b="0" i="0" dirty="0">
                <a:solidFill>
                  <a:schemeClr val="bg1"/>
                </a:solidFill>
                <a:effectLst/>
              </a:rPr>
              <a:t> là một </a:t>
            </a:r>
            <a:r>
              <a:rPr lang="vi-VN" i="0" dirty="0">
                <a:solidFill>
                  <a:schemeClr val="bg1"/>
                </a:solidFill>
                <a:effectLst/>
              </a:rPr>
              <a:t>database server </a:t>
            </a:r>
            <a:r>
              <a:rPr lang="vi-VN" b="0" i="0" dirty="0">
                <a:solidFill>
                  <a:schemeClr val="bg1"/>
                </a:solidFill>
                <a:effectLst/>
              </a:rPr>
              <a:t>mã nguồn mở, độc lập được phát triển </a:t>
            </a:r>
            <a:r>
              <a:rPr lang="en-US" b="0" i="0" dirty="0" err="1">
                <a:solidFill>
                  <a:schemeClr val="bg1"/>
                </a:solidFill>
                <a:effectLst/>
              </a:rPr>
              <a:t>bằng</a:t>
            </a:r>
            <a:r>
              <a:rPr lang="vi-VN" b="0" i="0" dirty="0">
                <a:solidFill>
                  <a:schemeClr val="bg1"/>
                </a:solidFill>
                <a:effectLst/>
              </a:rPr>
              <a:t> Java. Về cơ bản, nó được sử dụng để tìm kiếm và phân tích văn bản (full-text-search). </a:t>
            </a:r>
            <a:endParaRPr lang="en-US" i="0" dirty="0">
              <a:solidFill>
                <a:schemeClr val="bg1"/>
              </a:solidFill>
              <a:effectLst/>
            </a:endParaRPr>
          </a:p>
        </p:txBody>
      </p:sp>
      <p:sp>
        <p:nvSpPr>
          <p:cNvPr id="19" name="TextBox 18">
            <a:extLst>
              <a:ext uri="{FF2B5EF4-FFF2-40B4-BE49-F238E27FC236}">
                <a16:creationId xmlns:a16="http://schemas.microsoft.com/office/drawing/2014/main" id="{276E0B5A-4C2E-4A99-8517-A78FC4C019B8}"/>
              </a:ext>
            </a:extLst>
          </p:cNvPr>
          <p:cNvSpPr txBox="1"/>
          <p:nvPr/>
        </p:nvSpPr>
        <p:spPr>
          <a:xfrm>
            <a:off x="838200" y="3646924"/>
            <a:ext cx="5695121" cy="923330"/>
          </a:xfrm>
          <a:prstGeom prst="rect">
            <a:avLst/>
          </a:prstGeom>
          <a:noFill/>
        </p:spPr>
        <p:txBody>
          <a:bodyPr wrap="square" rtlCol="0">
            <a:spAutoFit/>
          </a:bodyPr>
          <a:lstStyle/>
          <a:p>
            <a:pPr algn="just"/>
            <a:r>
              <a:rPr lang="vi-VN" b="0" i="0" dirty="0">
                <a:solidFill>
                  <a:schemeClr val="bg1"/>
                </a:solidFill>
                <a:effectLst/>
              </a:rPr>
              <a:t>Nó lấy dữ liệu không cấu trúc từ nhiều nguồn khác nhau và lưu trữ nó ở định dạng phức tạp được tối ưu hóa cao cho các tìm kiếm dựa trên ngôn ngữ.</a:t>
            </a:r>
            <a:endParaRPr lang="en-US"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6E5CA8EB-450D-4BE9-95E4-7ED895B57C28}"/>
              </a:ext>
            </a:extLst>
          </p:cNvPr>
          <p:cNvPicPr>
            <a:picLocks noChangeAspect="1"/>
          </p:cNvPicPr>
          <p:nvPr/>
        </p:nvPicPr>
        <p:blipFill>
          <a:blip r:embed="rId2"/>
          <a:stretch>
            <a:fillRect/>
          </a:stretch>
        </p:blipFill>
        <p:spPr>
          <a:xfrm>
            <a:off x="6785113" y="1948368"/>
            <a:ext cx="5152459" cy="3397112"/>
          </a:xfrm>
          <a:prstGeom prst="rect">
            <a:avLst/>
          </a:prstGeom>
        </p:spPr>
      </p:pic>
      <p:sp>
        <p:nvSpPr>
          <p:cNvPr id="17" name="TextBox 16">
            <a:extLst>
              <a:ext uri="{FF2B5EF4-FFF2-40B4-BE49-F238E27FC236}">
                <a16:creationId xmlns:a16="http://schemas.microsoft.com/office/drawing/2014/main" id="{ADA05098-0D8B-491F-B65A-3D6CCFB258B7}"/>
              </a:ext>
            </a:extLst>
          </p:cNvPr>
          <p:cNvSpPr txBox="1"/>
          <p:nvPr/>
        </p:nvSpPr>
        <p:spPr>
          <a:xfrm>
            <a:off x="838200" y="4824780"/>
            <a:ext cx="5695121" cy="923330"/>
          </a:xfrm>
          <a:prstGeom prst="rect">
            <a:avLst/>
          </a:prstGeom>
          <a:noFill/>
        </p:spPr>
        <p:txBody>
          <a:bodyPr wrap="square" rtlCol="0">
            <a:spAutoFit/>
          </a:bodyPr>
          <a:lstStyle/>
          <a:p>
            <a:pPr algn="just"/>
            <a:r>
              <a:rPr lang="vi-VN" dirty="0">
                <a:solidFill>
                  <a:schemeClr val="bg1"/>
                </a:solidFill>
              </a:rPr>
              <a:t>Elasticsearch thực chất hoặt động như 1 web server, có khả năng tìm kiếm nhanh chóng</a:t>
            </a:r>
            <a:r>
              <a:rPr lang="en-US" dirty="0">
                <a:solidFill>
                  <a:schemeClr val="bg1"/>
                </a:solidFill>
              </a:rPr>
              <a:t> </a:t>
            </a:r>
            <a:r>
              <a:rPr lang="vi-VN" dirty="0">
                <a:solidFill>
                  <a:schemeClr val="bg1"/>
                </a:solidFill>
              </a:rPr>
              <a:t>thông qua giao thức RESTful</a:t>
            </a:r>
            <a:r>
              <a:rPr lang="en-US" dirty="0">
                <a:solidFill>
                  <a:schemeClr val="bg1"/>
                </a:solidFill>
              </a:rPr>
              <a:t>.</a:t>
            </a:r>
          </a:p>
        </p:txBody>
      </p:sp>
    </p:spTree>
    <p:extLst>
      <p:ext uri="{BB962C8B-B14F-4D97-AF65-F5344CB8AC3E}">
        <p14:creationId xmlns:p14="http://schemas.microsoft.com/office/powerpoint/2010/main" val="4040580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9789" y="501650"/>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5" name="Date Placeholder 9">
            <a:extLst>
              <a:ext uri="{FF2B5EF4-FFF2-40B4-BE49-F238E27FC236}">
                <a16:creationId xmlns:a16="http://schemas.microsoft.com/office/drawing/2014/main" id="{6140C729-714B-42A3-B3DC-5DDD711B52AA}"/>
              </a:ext>
            </a:extLst>
          </p:cNvPr>
          <p:cNvSpPr>
            <a:spLocks noGrp="1"/>
          </p:cNvSpPr>
          <p:nvPr>
            <p:ph type="dt" sz="half" idx="10"/>
          </p:nvPr>
        </p:nvSpPr>
        <p:spPr>
          <a:xfrm>
            <a:off x="838200" y="6356350"/>
            <a:ext cx="2743200" cy="365125"/>
          </a:xfrm>
        </p:spPr>
        <p:txBody>
          <a:bodyPr/>
          <a:lstStyle/>
          <a:p>
            <a:r>
              <a:rPr lang="en-US" dirty="0"/>
              <a:t>2021</a:t>
            </a:r>
          </a:p>
        </p:txBody>
      </p:sp>
      <p:sp>
        <p:nvSpPr>
          <p:cNvPr id="16" name="Footer Placeholder 10">
            <a:extLst>
              <a:ext uri="{FF2B5EF4-FFF2-40B4-BE49-F238E27FC236}">
                <a16:creationId xmlns:a16="http://schemas.microsoft.com/office/drawing/2014/main" id="{D4539BDA-E77A-4B17-A686-68C527877ECC}"/>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11" name="TextBox 10">
            <a:extLst>
              <a:ext uri="{FF2B5EF4-FFF2-40B4-BE49-F238E27FC236}">
                <a16:creationId xmlns:a16="http://schemas.microsoft.com/office/drawing/2014/main" id="{E0281991-B440-41A9-9F09-203B485E9D95}"/>
              </a:ext>
            </a:extLst>
          </p:cNvPr>
          <p:cNvSpPr txBox="1"/>
          <p:nvPr/>
        </p:nvSpPr>
        <p:spPr>
          <a:xfrm>
            <a:off x="838200" y="1475878"/>
            <a:ext cx="4409661" cy="461665"/>
          </a:xfrm>
          <a:prstGeom prst="rect">
            <a:avLst/>
          </a:prstGeom>
          <a:noFill/>
        </p:spPr>
        <p:txBody>
          <a:bodyPr wrap="square" rtlCol="0">
            <a:spAutoFit/>
          </a:bodyPr>
          <a:lstStyle/>
          <a:p>
            <a:r>
              <a:rPr lang="en-US" sz="2400" b="1" dirty="0">
                <a:solidFill>
                  <a:schemeClr val="bg1"/>
                </a:solidFill>
              </a:rPr>
              <a:t>3.5 Kibana.</a:t>
            </a:r>
          </a:p>
        </p:txBody>
      </p:sp>
      <p:sp>
        <p:nvSpPr>
          <p:cNvPr id="18" name="TextBox 17">
            <a:extLst>
              <a:ext uri="{FF2B5EF4-FFF2-40B4-BE49-F238E27FC236}">
                <a16:creationId xmlns:a16="http://schemas.microsoft.com/office/drawing/2014/main" id="{870AB0EE-D2F0-4C5C-AD05-D7314272E431}"/>
              </a:ext>
            </a:extLst>
          </p:cNvPr>
          <p:cNvSpPr txBox="1"/>
          <p:nvPr/>
        </p:nvSpPr>
        <p:spPr>
          <a:xfrm>
            <a:off x="838199" y="2192069"/>
            <a:ext cx="5695122" cy="923330"/>
          </a:xfrm>
          <a:prstGeom prst="rect">
            <a:avLst/>
          </a:prstGeom>
          <a:noFill/>
        </p:spPr>
        <p:txBody>
          <a:bodyPr wrap="square" rtlCol="0">
            <a:spAutoFit/>
          </a:bodyPr>
          <a:lstStyle/>
          <a:p>
            <a:pPr algn="l"/>
            <a:r>
              <a:rPr lang="vi-VN" b="1" i="0" dirty="0">
                <a:solidFill>
                  <a:schemeClr val="bg1"/>
                </a:solidFill>
                <a:effectLst/>
              </a:rPr>
              <a:t>Kibana</a:t>
            </a:r>
            <a:r>
              <a:rPr lang="vi-VN" b="0" i="0" dirty="0">
                <a:solidFill>
                  <a:schemeClr val="bg1"/>
                </a:solidFill>
                <a:effectLst/>
              </a:rPr>
              <a:t> là một nền tảng phân tích và trực quan hóa nguồn mở được thiết kế để hoạt động kết hợp chặt chẽ với </a:t>
            </a:r>
            <a:r>
              <a:rPr lang="en-US" b="0" i="0" u="none" strike="noStrike" dirty="0" err="1">
                <a:solidFill>
                  <a:schemeClr val="bg1"/>
                </a:solidFill>
                <a:effectLst/>
              </a:rPr>
              <a:t>ElasticSearch</a:t>
            </a:r>
            <a:r>
              <a:rPr lang="en-US" b="0" i="0" u="none" strike="noStrike" dirty="0">
                <a:solidFill>
                  <a:schemeClr val="bg1"/>
                </a:solidFill>
                <a:effectLst/>
              </a:rPr>
              <a:t>.</a:t>
            </a:r>
            <a:endParaRPr lang="en-US" i="0" dirty="0">
              <a:solidFill>
                <a:schemeClr val="bg1"/>
              </a:solidFill>
              <a:effectLst/>
            </a:endParaRPr>
          </a:p>
        </p:txBody>
      </p:sp>
      <p:sp>
        <p:nvSpPr>
          <p:cNvPr id="19" name="TextBox 18">
            <a:extLst>
              <a:ext uri="{FF2B5EF4-FFF2-40B4-BE49-F238E27FC236}">
                <a16:creationId xmlns:a16="http://schemas.microsoft.com/office/drawing/2014/main" id="{276E0B5A-4C2E-4A99-8517-A78FC4C019B8}"/>
              </a:ext>
            </a:extLst>
          </p:cNvPr>
          <p:cNvSpPr txBox="1"/>
          <p:nvPr/>
        </p:nvSpPr>
        <p:spPr>
          <a:xfrm>
            <a:off x="838199" y="3293210"/>
            <a:ext cx="5695121" cy="923330"/>
          </a:xfrm>
          <a:prstGeom prst="rect">
            <a:avLst/>
          </a:prstGeom>
          <a:noFill/>
        </p:spPr>
        <p:txBody>
          <a:bodyPr wrap="square" rtlCol="0">
            <a:spAutoFit/>
          </a:bodyPr>
          <a:lstStyle/>
          <a:p>
            <a:pPr algn="just"/>
            <a:r>
              <a:rPr lang="vi-VN" b="1" i="0" dirty="0">
                <a:solidFill>
                  <a:schemeClr val="bg1"/>
                </a:solidFill>
                <a:effectLst/>
                <a:ea typeface="Ebrima" panose="02000000000000000000" pitchFamily="2" charset="0"/>
                <a:cs typeface="Ebrima" panose="02000000000000000000" pitchFamily="2" charset="0"/>
              </a:rPr>
              <a:t>Kibana</a:t>
            </a:r>
            <a:r>
              <a:rPr lang="vi-VN" b="0" i="0" dirty="0">
                <a:solidFill>
                  <a:schemeClr val="bg1"/>
                </a:solidFill>
                <a:effectLst/>
                <a:ea typeface="Ebrima" panose="02000000000000000000" pitchFamily="2" charset="0"/>
                <a:cs typeface="Ebrima" panose="02000000000000000000" pitchFamily="2" charset="0"/>
              </a:rPr>
              <a:t> cung cấp các tính năng cho người dùng quản lý như biểu đồ cột, biểu đồ đường, biểu đồ tròn, biểu đồ nhiệt và nhiều loại chart khác</a:t>
            </a:r>
            <a:r>
              <a:rPr lang="en-US" b="0" i="0" dirty="0">
                <a:solidFill>
                  <a:schemeClr val="bg1"/>
                </a:solidFill>
                <a:effectLst/>
                <a:ea typeface="Ebrima" panose="02000000000000000000" pitchFamily="2" charset="0"/>
                <a:cs typeface="Ebrima" panose="02000000000000000000" pitchFamily="2" charset="0"/>
              </a:rPr>
              <a:t>.</a:t>
            </a:r>
            <a:endParaRPr lang="en-US" dirty="0">
              <a:solidFill>
                <a:schemeClr val="bg1"/>
              </a:solidFill>
              <a:ea typeface="Ebrima" panose="02000000000000000000" pitchFamily="2" charset="0"/>
              <a:cs typeface="Ebrima" panose="02000000000000000000" pitchFamily="2" charset="0"/>
            </a:endParaRPr>
          </a:p>
        </p:txBody>
      </p:sp>
      <p:pic>
        <p:nvPicPr>
          <p:cNvPr id="10" name="Picture 9">
            <a:extLst>
              <a:ext uri="{FF2B5EF4-FFF2-40B4-BE49-F238E27FC236}">
                <a16:creationId xmlns:a16="http://schemas.microsoft.com/office/drawing/2014/main" id="{0A84611B-7BFC-49AA-BF1C-FDF3E7012BC7}"/>
              </a:ext>
            </a:extLst>
          </p:cNvPr>
          <p:cNvPicPr>
            <a:picLocks noChangeAspect="1"/>
          </p:cNvPicPr>
          <p:nvPr/>
        </p:nvPicPr>
        <p:blipFill>
          <a:blip r:embed="rId2"/>
          <a:stretch>
            <a:fillRect/>
          </a:stretch>
        </p:blipFill>
        <p:spPr>
          <a:xfrm>
            <a:off x="7235273" y="1840792"/>
            <a:ext cx="4118527" cy="2549213"/>
          </a:xfrm>
          <a:prstGeom prst="rect">
            <a:avLst/>
          </a:prstGeom>
        </p:spPr>
      </p:pic>
    </p:spTree>
    <p:extLst>
      <p:ext uri="{BB962C8B-B14F-4D97-AF65-F5344CB8AC3E}">
        <p14:creationId xmlns:p14="http://schemas.microsoft.com/office/powerpoint/2010/main" val="259856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Placeholder 81" descr="A close up of a leaf">
            <a:extLst>
              <a:ext uri="{FF2B5EF4-FFF2-40B4-BE49-F238E27FC236}">
                <a16:creationId xmlns:a16="http://schemas.microsoft.com/office/drawing/2014/main" id="{DF58A53B-8F1C-4BA0-BB66-A0350C57808E}"/>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140200" y="1376934"/>
            <a:ext cx="6286500" cy="954665"/>
          </a:xfrm>
        </p:spPr>
        <p:txBody>
          <a:bodyPr>
            <a:normAutofit/>
          </a:bodyPr>
          <a:lstStyle/>
          <a:p>
            <a:r>
              <a:rPr lang="en-US" dirty="0"/>
              <a:t>4. </a:t>
            </a:r>
            <a:r>
              <a:rPr lang="en-US" dirty="0" err="1"/>
              <a:t>Tổng</a:t>
            </a:r>
            <a:r>
              <a:rPr lang="en-US" dirty="0"/>
              <a:t> </a:t>
            </a:r>
            <a:r>
              <a:rPr lang="en-US" dirty="0" err="1"/>
              <a:t>kết</a:t>
            </a:r>
            <a:endParaRPr lang="en-US" dirty="0"/>
          </a:p>
        </p:txBody>
      </p:sp>
      <p:sp>
        <p:nvSpPr>
          <p:cNvPr id="61" name="Date Placeholder 60">
            <a:extLst>
              <a:ext uri="{FF2B5EF4-FFF2-40B4-BE49-F238E27FC236}">
                <a16:creationId xmlns:a16="http://schemas.microsoft.com/office/drawing/2014/main" id="{F95F116D-9043-4C48-B221-46AF627B7535}"/>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3F86FF8C-3789-4D03-BD00-8E41B84BF88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3" name="Slide Number Placeholder 62">
            <a:extLst>
              <a:ext uri="{FF2B5EF4-FFF2-40B4-BE49-F238E27FC236}">
                <a16:creationId xmlns:a16="http://schemas.microsoft.com/office/drawing/2014/main" id="{F7A1BF53-C29D-4DCF-B353-C931159BCC1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7" name="TextBox 6">
            <a:extLst>
              <a:ext uri="{FF2B5EF4-FFF2-40B4-BE49-F238E27FC236}">
                <a16:creationId xmlns:a16="http://schemas.microsoft.com/office/drawing/2014/main" id="{6DECB6FD-E79A-4A2F-8A43-BF888EB35136}"/>
              </a:ext>
            </a:extLst>
          </p:cNvPr>
          <p:cNvSpPr txBox="1"/>
          <p:nvPr/>
        </p:nvSpPr>
        <p:spPr>
          <a:xfrm>
            <a:off x="4140200" y="2011222"/>
            <a:ext cx="5695121" cy="646331"/>
          </a:xfrm>
          <a:prstGeom prst="rect">
            <a:avLst/>
          </a:prstGeom>
          <a:noFill/>
        </p:spPr>
        <p:txBody>
          <a:bodyPr wrap="square" rtlCol="0">
            <a:spAutoFit/>
          </a:bodyPr>
          <a:lstStyle/>
          <a:p>
            <a:pPr algn="just"/>
            <a:r>
              <a:rPr lang="en-US" dirty="0" err="1">
                <a:ea typeface="Ebrima" panose="02000000000000000000" pitchFamily="2" charset="0"/>
                <a:cs typeface="Ebrima" panose="02000000000000000000" pitchFamily="2" charset="0"/>
              </a:rPr>
              <a:t>Xây</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dựng</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và</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thiết</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kế</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một</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mô</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hình</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phân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tích</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dữ</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liệu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thời</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gian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thực</a:t>
            </a:r>
            <a:r>
              <a:rPr lang="en-US" dirty="0">
                <a:ea typeface="Ebrima" panose="02000000000000000000" pitchFamily="2" charset="0"/>
                <a:cs typeface="Ebrima" panose="02000000000000000000" pitchFamily="2" charset="0"/>
              </a:rPr>
              <a:t>.</a:t>
            </a:r>
          </a:p>
        </p:txBody>
      </p:sp>
      <p:sp>
        <p:nvSpPr>
          <p:cNvPr id="8" name="TextBox 7">
            <a:extLst>
              <a:ext uri="{FF2B5EF4-FFF2-40B4-BE49-F238E27FC236}">
                <a16:creationId xmlns:a16="http://schemas.microsoft.com/office/drawing/2014/main" id="{B7E9C91C-A989-4653-9FBE-F5E67A6B4BDA}"/>
              </a:ext>
            </a:extLst>
          </p:cNvPr>
          <p:cNvSpPr txBox="1"/>
          <p:nvPr/>
        </p:nvSpPr>
        <p:spPr>
          <a:xfrm>
            <a:off x="4140199" y="2940128"/>
            <a:ext cx="5695121" cy="646331"/>
          </a:xfrm>
          <a:prstGeom prst="rect">
            <a:avLst/>
          </a:prstGeom>
          <a:noFill/>
        </p:spPr>
        <p:txBody>
          <a:bodyPr wrap="square" rtlCol="0">
            <a:spAutoFit/>
          </a:bodyPr>
          <a:lstStyle/>
          <a:p>
            <a:pPr algn="just"/>
            <a:r>
              <a:rPr lang="en-US" dirty="0" err="1">
                <a:ea typeface="Ebrima" panose="02000000000000000000" pitchFamily="2" charset="0"/>
                <a:cs typeface="Ebrima" panose="02000000000000000000" pitchFamily="2" charset="0"/>
              </a:rPr>
              <a:t>Sử</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dụng</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các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công</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nghệ</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dữ</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liệu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lớn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và</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xử</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lý</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thời</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gian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thực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để</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giải</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quyết</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bài</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toán</a:t>
            </a:r>
            <a:r>
              <a:rPr lang="en-US" dirty="0">
                <a:ea typeface="Ebrima" panose="02000000000000000000" pitchFamily="2" charset="0"/>
                <a:cs typeface="Ebrima" panose="02000000000000000000" pitchFamily="2" charset="0"/>
              </a:rPr>
              <a:t>. </a:t>
            </a:r>
          </a:p>
        </p:txBody>
      </p:sp>
    </p:spTree>
    <p:extLst>
      <p:ext uri="{BB962C8B-B14F-4D97-AF65-F5344CB8AC3E}">
        <p14:creationId xmlns:p14="http://schemas.microsoft.com/office/powerpoint/2010/main" val="28474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Placeholder 81" descr="A close up of a leaf">
            <a:extLst>
              <a:ext uri="{FF2B5EF4-FFF2-40B4-BE49-F238E27FC236}">
                <a16:creationId xmlns:a16="http://schemas.microsoft.com/office/drawing/2014/main" id="{DF58A53B-8F1C-4BA0-BB66-A0350C57808E}"/>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140200" y="1376934"/>
            <a:ext cx="6286500" cy="954665"/>
          </a:xfrm>
        </p:spPr>
        <p:txBody>
          <a:bodyPr>
            <a:normAutofit/>
          </a:bodyPr>
          <a:lstStyle/>
          <a:p>
            <a:r>
              <a:rPr lang="en-US" dirty="0"/>
              <a:t>4. </a:t>
            </a:r>
            <a:r>
              <a:rPr lang="en-US" dirty="0" err="1"/>
              <a:t>Tổng</a:t>
            </a:r>
            <a:r>
              <a:rPr lang="en-US" dirty="0"/>
              <a:t> </a:t>
            </a:r>
            <a:r>
              <a:rPr lang="en-US" dirty="0" err="1"/>
              <a:t>kết</a:t>
            </a:r>
            <a:endParaRPr lang="en-US" dirty="0"/>
          </a:p>
        </p:txBody>
      </p:sp>
      <p:sp>
        <p:nvSpPr>
          <p:cNvPr id="61" name="Date Placeholder 60">
            <a:extLst>
              <a:ext uri="{FF2B5EF4-FFF2-40B4-BE49-F238E27FC236}">
                <a16:creationId xmlns:a16="http://schemas.microsoft.com/office/drawing/2014/main" id="{F95F116D-9043-4C48-B221-46AF627B7535}"/>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3F86FF8C-3789-4D03-BD00-8E41B84BF88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3" name="Slide Number Placeholder 62">
            <a:extLst>
              <a:ext uri="{FF2B5EF4-FFF2-40B4-BE49-F238E27FC236}">
                <a16:creationId xmlns:a16="http://schemas.microsoft.com/office/drawing/2014/main" id="{F7A1BF53-C29D-4DCF-B353-C931159BCC1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6DECB6FD-E79A-4A2F-8A43-BF888EB35136}"/>
              </a:ext>
            </a:extLst>
          </p:cNvPr>
          <p:cNvSpPr txBox="1"/>
          <p:nvPr/>
        </p:nvSpPr>
        <p:spPr>
          <a:xfrm>
            <a:off x="4140201" y="2793264"/>
            <a:ext cx="5695121" cy="646331"/>
          </a:xfrm>
          <a:prstGeom prst="rect">
            <a:avLst/>
          </a:prstGeom>
          <a:noFill/>
        </p:spPr>
        <p:txBody>
          <a:bodyPr wrap="square" rtlCol="0">
            <a:spAutoFit/>
          </a:bodyPr>
          <a:lstStyle/>
          <a:p>
            <a:pPr algn="just"/>
            <a:r>
              <a:rPr lang="en-US" dirty="0" err="1">
                <a:ea typeface="Ebrima" panose="02000000000000000000" pitchFamily="2" charset="0"/>
                <a:cs typeface="Ebrima" panose="02000000000000000000" pitchFamily="2" charset="0"/>
              </a:rPr>
              <a:t>Thiết</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kế</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và</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thực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nghiệm</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các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mô</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hình</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xử</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lý</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dữ</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liệu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khác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nhau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để</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tối</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ưu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hiệu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suất</a:t>
            </a:r>
            <a:r>
              <a:rPr lang="en-US" dirty="0">
                <a:ea typeface="Ebrima" panose="02000000000000000000" pitchFamily="2" charset="0"/>
                <a:cs typeface="Ebrima" panose="02000000000000000000" pitchFamily="2" charset="0"/>
              </a:rPr>
              <a:t>.</a:t>
            </a:r>
          </a:p>
        </p:txBody>
      </p:sp>
      <p:sp>
        <p:nvSpPr>
          <p:cNvPr id="8" name="TextBox 7">
            <a:extLst>
              <a:ext uri="{FF2B5EF4-FFF2-40B4-BE49-F238E27FC236}">
                <a16:creationId xmlns:a16="http://schemas.microsoft.com/office/drawing/2014/main" id="{B7E9C91C-A989-4653-9FBE-F5E67A6B4BDA}"/>
              </a:ext>
            </a:extLst>
          </p:cNvPr>
          <p:cNvSpPr txBox="1"/>
          <p:nvPr/>
        </p:nvSpPr>
        <p:spPr>
          <a:xfrm>
            <a:off x="4140200" y="3564711"/>
            <a:ext cx="5695121" cy="646331"/>
          </a:xfrm>
          <a:prstGeom prst="rect">
            <a:avLst/>
          </a:prstGeom>
          <a:noFill/>
        </p:spPr>
        <p:txBody>
          <a:bodyPr wrap="square" rtlCol="0">
            <a:spAutoFit/>
          </a:bodyPr>
          <a:lstStyle/>
          <a:p>
            <a:pPr algn="just"/>
            <a:r>
              <a:rPr lang="en-US" dirty="0" err="1">
                <a:ea typeface="Ebrima" panose="02000000000000000000" pitchFamily="2" charset="0"/>
                <a:cs typeface="Ebrima" panose="02000000000000000000" pitchFamily="2" charset="0"/>
              </a:rPr>
              <a:t>Thực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hiện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trên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các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dữ</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liệu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khác</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nhau</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ngôn</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ngữ</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Tiếng</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Việt</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chủ</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đề</a:t>
            </a:r>
            <a:r>
              <a:rPr lang="en-US" dirty="0">
                <a:ea typeface="Ebrima" panose="02000000000000000000" pitchFamily="2" charset="0"/>
                <a:cs typeface="Ebrima" panose="02000000000000000000" pitchFamily="2" charset="0"/>
              </a:rPr>
              <a:t> </a:t>
            </a:r>
            <a:r>
              <a:rPr lang="en-US" dirty="0" err="1">
                <a:ea typeface="Ebrima" panose="02000000000000000000" pitchFamily="2" charset="0"/>
                <a:cs typeface="Ebrima" panose="02000000000000000000" pitchFamily="2" charset="0"/>
              </a:rPr>
              <a:t>khác</a:t>
            </a:r>
            <a:r>
              <a:rPr lang="en-US" dirty="0">
                <a:ea typeface="Ebrima" panose="02000000000000000000" pitchFamily="2" charset="0"/>
                <a:cs typeface="Ebrima" panose="02000000000000000000" pitchFamily="2" charset="0"/>
              </a:rPr>
              <a:t>, …)</a:t>
            </a:r>
          </a:p>
        </p:txBody>
      </p:sp>
      <p:sp>
        <p:nvSpPr>
          <p:cNvPr id="9" name="TextBox 8">
            <a:extLst>
              <a:ext uri="{FF2B5EF4-FFF2-40B4-BE49-F238E27FC236}">
                <a16:creationId xmlns:a16="http://schemas.microsoft.com/office/drawing/2014/main" id="{8AD4910C-DE94-4C28-9C65-04F8CD623C0B}"/>
              </a:ext>
            </a:extLst>
          </p:cNvPr>
          <p:cNvSpPr txBox="1"/>
          <p:nvPr/>
        </p:nvSpPr>
        <p:spPr>
          <a:xfrm>
            <a:off x="4140200" y="2146933"/>
            <a:ext cx="5695121" cy="369332"/>
          </a:xfrm>
          <a:prstGeom prst="rect">
            <a:avLst/>
          </a:prstGeom>
          <a:noFill/>
        </p:spPr>
        <p:txBody>
          <a:bodyPr wrap="square" rtlCol="0">
            <a:spAutoFit/>
          </a:bodyPr>
          <a:lstStyle/>
          <a:p>
            <a:pPr algn="just"/>
            <a:r>
              <a:rPr lang="en-US" b="1" dirty="0" err="1">
                <a:ea typeface="Ebrima" panose="02000000000000000000" pitchFamily="2" charset="0"/>
                <a:cs typeface="Ebrima" panose="02000000000000000000" pitchFamily="2" charset="0"/>
              </a:rPr>
              <a:t>Hướng</a:t>
            </a:r>
            <a:r>
              <a:rPr lang="en-US" b="1" dirty="0">
                <a:ea typeface="Ebrima" panose="02000000000000000000" pitchFamily="2" charset="0"/>
                <a:cs typeface="Ebrima" panose="02000000000000000000" pitchFamily="2" charset="0"/>
              </a:rPr>
              <a:t> </a:t>
            </a:r>
            <a:r>
              <a:rPr lang="en-US" b="1" dirty="0" err="1">
                <a:ea typeface="Ebrima" panose="02000000000000000000" pitchFamily="2" charset="0"/>
                <a:cs typeface="Ebrima" panose="02000000000000000000" pitchFamily="2" charset="0"/>
              </a:rPr>
              <a:t>phát</a:t>
            </a:r>
            <a:r>
              <a:rPr lang="en-US" b="1" dirty="0">
                <a:ea typeface="Ebrima" panose="02000000000000000000" pitchFamily="2" charset="0"/>
                <a:cs typeface="Ebrima" panose="02000000000000000000" pitchFamily="2" charset="0"/>
              </a:rPr>
              <a:t> </a:t>
            </a:r>
            <a:r>
              <a:rPr lang="en-US" b="1" dirty="0" err="1">
                <a:ea typeface="Ebrima" panose="02000000000000000000" pitchFamily="2" charset="0"/>
                <a:cs typeface="Ebrima" panose="02000000000000000000" pitchFamily="2" charset="0"/>
              </a:rPr>
              <a:t>triển</a:t>
            </a:r>
            <a:r>
              <a:rPr lang="en-US" b="1" dirty="0">
                <a:ea typeface="Ebrima" panose="02000000000000000000" pitchFamily="2" charset="0"/>
                <a:cs typeface="Ebrima" panose="02000000000000000000" pitchFamily="2" charset="0"/>
              </a:rPr>
              <a:t>:</a:t>
            </a:r>
          </a:p>
        </p:txBody>
      </p:sp>
    </p:spTree>
    <p:extLst>
      <p:ext uri="{BB962C8B-B14F-4D97-AF65-F5344CB8AC3E}">
        <p14:creationId xmlns:p14="http://schemas.microsoft.com/office/powerpoint/2010/main" val="615877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539556" y="1385472"/>
            <a:ext cx="6349313" cy="890590"/>
          </a:xfrm>
        </p:spPr>
        <p:txBody>
          <a:bodyPr>
            <a:normAutofit/>
          </a:bodyPr>
          <a:lstStyle/>
          <a:p>
            <a:r>
              <a:rPr lang="en-US" sz="4400" b="1" dirty="0"/>
              <a:t>DEMO</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2" name="Date Placeholder 9">
            <a:extLst>
              <a:ext uri="{FF2B5EF4-FFF2-40B4-BE49-F238E27FC236}">
                <a16:creationId xmlns:a16="http://schemas.microsoft.com/office/drawing/2014/main" id="{6DD6B469-28AA-4B3E-8E92-5E6274A03BAB}"/>
              </a:ext>
            </a:extLst>
          </p:cNvPr>
          <p:cNvSpPr>
            <a:spLocks noGrp="1"/>
          </p:cNvSpPr>
          <p:nvPr>
            <p:ph type="dt" sz="half" idx="10"/>
          </p:nvPr>
        </p:nvSpPr>
        <p:spPr>
          <a:xfrm>
            <a:off x="838200" y="6356350"/>
            <a:ext cx="2743200" cy="365125"/>
          </a:xfrm>
        </p:spPr>
        <p:txBody>
          <a:bodyPr/>
          <a:lstStyle/>
          <a:p>
            <a:r>
              <a:rPr lang="en-US" dirty="0"/>
              <a:t>2021</a:t>
            </a:r>
          </a:p>
        </p:txBody>
      </p:sp>
      <p:sp>
        <p:nvSpPr>
          <p:cNvPr id="14" name="Footer Placeholder 10">
            <a:extLst>
              <a:ext uri="{FF2B5EF4-FFF2-40B4-BE49-F238E27FC236}">
                <a16:creationId xmlns:a16="http://schemas.microsoft.com/office/drawing/2014/main" id="{6B22717C-B194-47AD-B7E8-7DA33A49FAE4}"/>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Tree>
    <p:extLst>
      <p:ext uri="{BB962C8B-B14F-4D97-AF65-F5344CB8AC3E}">
        <p14:creationId xmlns:p14="http://schemas.microsoft.com/office/powerpoint/2010/main" val="92017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16</a:t>
            </a:fld>
            <a:endParaRPr lang="en-US" dirty="0"/>
          </a:p>
        </p:txBody>
      </p:sp>
      <p:sp>
        <p:nvSpPr>
          <p:cNvPr id="18" name="Date Placeholder 9">
            <a:extLst>
              <a:ext uri="{FF2B5EF4-FFF2-40B4-BE49-F238E27FC236}">
                <a16:creationId xmlns:a16="http://schemas.microsoft.com/office/drawing/2014/main" id="{EB9EC60D-69E0-4B6C-AAAD-9C3B4197443F}"/>
              </a:ext>
            </a:extLst>
          </p:cNvPr>
          <p:cNvSpPr>
            <a:spLocks noGrp="1"/>
          </p:cNvSpPr>
          <p:nvPr>
            <p:ph type="dt" sz="half" idx="10"/>
          </p:nvPr>
        </p:nvSpPr>
        <p:spPr>
          <a:xfrm>
            <a:off x="838200" y="6356350"/>
            <a:ext cx="2743200" cy="365125"/>
          </a:xfrm>
        </p:spPr>
        <p:txBody>
          <a:bodyPr/>
          <a:lstStyle/>
          <a:p>
            <a:r>
              <a:rPr lang="en-US" dirty="0"/>
              <a:t>2021</a:t>
            </a:r>
          </a:p>
        </p:txBody>
      </p:sp>
      <p:sp>
        <p:nvSpPr>
          <p:cNvPr id="19" name="Footer Placeholder 10">
            <a:extLst>
              <a:ext uri="{FF2B5EF4-FFF2-40B4-BE49-F238E27FC236}">
                <a16:creationId xmlns:a16="http://schemas.microsoft.com/office/drawing/2014/main" id="{F5D20FC5-7C54-404B-AAB2-92C64603AC04}"/>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E9AA-457A-4EFB-841E-46C13894FD38}"/>
              </a:ext>
            </a:extLst>
          </p:cNvPr>
          <p:cNvSpPr>
            <a:spLocks noGrp="1"/>
          </p:cNvSpPr>
          <p:nvPr>
            <p:ph type="title"/>
          </p:nvPr>
        </p:nvSpPr>
        <p:spPr>
          <a:xfrm>
            <a:off x="1295400" y="2812955"/>
            <a:ext cx="2971800" cy="1043428"/>
          </a:xfrm>
        </p:spPr>
        <p:txBody>
          <a:bodyPr/>
          <a:lstStyle/>
          <a:p>
            <a:pPr algn="ctr"/>
            <a:r>
              <a:rPr lang="en-US" sz="4400" dirty="0" err="1"/>
              <a:t>Mục</a:t>
            </a:r>
            <a:r>
              <a:rPr lang="en-US" sz="4400" dirty="0"/>
              <a:t> </a:t>
            </a:r>
            <a:r>
              <a:rPr lang="en-US" sz="4400" dirty="0" err="1"/>
              <a:t>lục</a:t>
            </a:r>
            <a:endParaRPr lang="en-US" sz="4400" dirty="0"/>
          </a:p>
        </p:txBody>
      </p:sp>
      <p:pic>
        <p:nvPicPr>
          <p:cNvPr id="30" name="Picture Placeholder 29" descr="A close-up of a plant">
            <a:extLst>
              <a:ext uri="{FF2B5EF4-FFF2-40B4-BE49-F238E27FC236}">
                <a16:creationId xmlns:a16="http://schemas.microsoft.com/office/drawing/2014/main" id="{49376E80-F92B-419B-81C5-FA8B72060C0E}"/>
              </a:ext>
            </a:extLst>
          </p:cNvPr>
          <p:cNvPicPr>
            <a:picLocks noGrp="1" noChangeAspect="1"/>
          </p:cNvPicPr>
          <p:nvPr>
            <p:ph type="pic" sz="quarter" idx="18"/>
          </p:nvPr>
        </p:nvPicPr>
        <p:blipFill rotWithShape="1">
          <a:blip r:embed="rId2" cstate="screen">
            <a:extLst>
              <a:ext uri="{28A0092B-C50C-407E-A947-70E740481C1C}">
                <a14:useLocalDpi xmlns:a14="http://schemas.microsoft.com/office/drawing/2010/main" val="0"/>
              </a:ext>
            </a:extLst>
          </a:blip>
          <a:srcRect/>
          <a:stretch/>
        </p:blipFill>
        <p:spPr>
          <a:xfrm>
            <a:off x="1725613" y="406400"/>
            <a:ext cx="5992812" cy="5705475"/>
          </a:xfrm>
        </p:spPr>
      </p:pic>
      <p:pic>
        <p:nvPicPr>
          <p:cNvPr id="15" name="Picture Placeholder 14" descr="A close-up of a plant">
            <a:extLst>
              <a:ext uri="{FF2B5EF4-FFF2-40B4-BE49-F238E27FC236}">
                <a16:creationId xmlns:a16="http://schemas.microsoft.com/office/drawing/2014/main" id="{B290333E-76C5-4E2D-A469-29BC512ED4F7}"/>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val="0"/>
              </a:ext>
            </a:extLst>
          </a:blip>
          <a:srcRect/>
          <a:stretch/>
        </p:blipFill>
        <p:spPr>
          <a:xfrm>
            <a:off x="7899400" y="406400"/>
            <a:ext cx="4292600" cy="5703888"/>
          </a:xfrm>
        </p:spPr>
      </p:pic>
      <p:sp>
        <p:nvSpPr>
          <p:cNvPr id="10" name="Date Placeholder 9">
            <a:extLst>
              <a:ext uri="{FF2B5EF4-FFF2-40B4-BE49-F238E27FC236}">
                <a16:creationId xmlns:a16="http://schemas.microsoft.com/office/drawing/2014/main" id="{3655D132-8C1D-4212-9722-8209921076E4}"/>
              </a:ext>
            </a:extLst>
          </p:cNvPr>
          <p:cNvSpPr>
            <a:spLocks noGrp="1"/>
          </p:cNvSpPr>
          <p:nvPr>
            <p:ph type="dt" sz="half" idx="10"/>
          </p:nvPr>
        </p:nvSpPr>
        <p:spPr>
          <a:xfrm>
            <a:off x="838200" y="6356350"/>
            <a:ext cx="2743200" cy="365125"/>
          </a:xfrm>
        </p:spPr>
        <p:txBody>
          <a:bodyPr/>
          <a:lstStyle/>
          <a:p>
            <a:r>
              <a:rPr lang="en-US" dirty="0"/>
              <a:t>2021</a:t>
            </a:r>
          </a:p>
        </p:txBody>
      </p:sp>
      <p:sp>
        <p:nvSpPr>
          <p:cNvPr id="11" name="Footer Placeholder 10">
            <a:extLst>
              <a:ext uri="{FF2B5EF4-FFF2-40B4-BE49-F238E27FC236}">
                <a16:creationId xmlns:a16="http://schemas.microsoft.com/office/drawing/2014/main" id="{C1CCFDB6-C94F-43E2-A14F-35BEC98DED3A}"/>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id="{05517AEA-769C-472B-AFB7-F8BCE0959603}"/>
              </a:ext>
              <a:ext uri="{C183D7F6-B498-43B3-948B-1728B52AA6E4}">
                <adec:decorative xmlns:adec="http://schemas.microsoft.com/office/drawing/2017/decorative" val="1"/>
              </a:ext>
            </a:extLst>
          </p:cNvPr>
          <p:cNvSpPr/>
          <p:nvPr/>
        </p:nvSpPr>
        <p:spPr>
          <a:xfrm rot="1034989" flipH="1">
            <a:off x="-71930" y="-114904"/>
            <a:ext cx="3875837" cy="312324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ACFB64A4-460E-442B-B065-9EF20685C109}"/>
              </a:ext>
            </a:extLst>
          </p:cNvPr>
          <p:cNvSpPr txBox="1"/>
          <p:nvPr/>
        </p:nvSpPr>
        <p:spPr>
          <a:xfrm>
            <a:off x="7899400" y="755374"/>
            <a:ext cx="3842026" cy="646331"/>
          </a:xfrm>
          <a:prstGeom prst="rect">
            <a:avLst/>
          </a:prstGeom>
          <a:solidFill>
            <a:schemeClr val="bg1"/>
          </a:solidFill>
        </p:spPr>
        <p:txBody>
          <a:bodyPr wrap="square" rtlCol="0">
            <a:spAutoFit/>
          </a:bodyPr>
          <a:lstStyle/>
          <a:p>
            <a:r>
              <a:rPr lang="en-US" sz="3600" dirty="0">
                <a:latin typeface="+mj-lt"/>
              </a:rPr>
              <a:t>1. </a:t>
            </a:r>
            <a:r>
              <a:rPr lang="en-US" sz="3600" dirty="0" err="1">
                <a:latin typeface="+mj-lt"/>
              </a:rPr>
              <a:t>Giới</a:t>
            </a:r>
            <a:r>
              <a:rPr lang="en-US" sz="3600" dirty="0">
                <a:latin typeface="+mj-lt"/>
              </a:rPr>
              <a:t> </a:t>
            </a:r>
            <a:r>
              <a:rPr lang="en-US" sz="3600" dirty="0" err="1">
                <a:latin typeface="+mj-lt"/>
              </a:rPr>
              <a:t>thiệu</a:t>
            </a:r>
            <a:r>
              <a:rPr lang="en-US" sz="3600" dirty="0">
                <a:latin typeface="+mj-lt"/>
              </a:rPr>
              <a:t>.</a:t>
            </a:r>
          </a:p>
        </p:txBody>
      </p:sp>
      <p:sp>
        <p:nvSpPr>
          <p:cNvPr id="14" name="TextBox 13">
            <a:extLst>
              <a:ext uri="{FF2B5EF4-FFF2-40B4-BE49-F238E27FC236}">
                <a16:creationId xmlns:a16="http://schemas.microsoft.com/office/drawing/2014/main" id="{3E530426-987D-4E97-B57A-61669D543E24}"/>
              </a:ext>
            </a:extLst>
          </p:cNvPr>
          <p:cNvSpPr txBox="1"/>
          <p:nvPr/>
        </p:nvSpPr>
        <p:spPr>
          <a:xfrm>
            <a:off x="7899400" y="1810907"/>
            <a:ext cx="3842026" cy="646331"/>
          </a:xfrm>
          <a:prstGeom prst="rect">
            <a:avLst/>
          </a:prstGeom>
          <a:solidFill>
            <a:schemeClr val="bg1"/>
          </a:solidFill>
        </p:spPr>
        <p:txBody>
          <a:bodyPr wrap="square" rtlCol="0">
            <a:spAutoFit/>
          </a:bodyPr>
          <a:lstStyle/>
          <a:p>
            <a:r>
              <a:rPr lang="en-US" sz="3600" dirty="0">
                <a:latin typeface="+mj-lt"/>
              </a:rPr>
              <a:t>2. </a:t>
            </a:r>
            <a:r>
              <a:rPr lang="en-US" sz="3600" dirty="0" err="1">
                <a:latin typeface="+mj-lt"/>
              </a:rPr>
              <a:t>Dữ</a:t>
            </a:r>
            <a:r>
              <a:rPr lang="en-US" sz="3600" dirty="0">
                <a:latin typeface="+mj-lt"/>
              </a:rPr>
              <a:t> </a:t>
            </a:r>
            <a:r>
              <a:rPr lang="en-US" sz="3600" dirty="0" err="1">
                <a:latin typeface="+mj-lt"/>
              </a:rPr>
              <a:t>liệu</a:t>
            </a:r>
            <a:r>
              <a:rPr lang="en-US" sz="3600" dirty="0">
                <a:latin typeface="+mj-lt"/>
              </a:rPr>
              <a:t>.</a:t>
            </a:r>
          </a:p>
        </p:txBody>
      </p:sp>
      <p:sp>
        <p:nvSpPr>
          <p:cNvPr id="16" name="TextBox 15">
            <a:extLst>
              <a:ext uri="{FF2B5EF4-FFF2-40B4-BE49-F238E27FC236}">
                <a16:creationId xmlns:a16="http://schemas.microsoft.com/office/drawing/2014/main" id="{D00D7584-4330-4DD4-B0F3-206FAB2177C2}"/>
              </a:ext>
            </a:extLst>
          </p:cNvPr>
          <p:cNvSpPr txBox="1"/>
          <p:nvPr/>
        </p:nvSpPr>
        <p:spPr>
          <a:xfrm>
            <a:off x="7899400" y="2866441"/>
            <a:ext cx="3842026" cy="646331"/>
          </a:xfrm>
          <a:prstGeom prst="rect">
            <a:avLst/>
          </a:prstGeom>
          <a:solidFill>
            <a:schemeClr val="bg1"/>
          </a:solidFill>
        </p:spPr>
        <p:txBody>
          <a:bodyPr wrap="square" rtlCol="0">
            <a:spAutoFit/>
          </a:bodyPr>
          <a:lstStyle/>
          <a:p>
            <a:r>
              <a:rPr lang="en-US" sz="3600" dirty="0">
                <a:latin typeface="+mj-lt"/>
              </a:rPr>
              <a:t>3. </a:t>
            </a:r>
            <a:r>
              <a:rPr lang="en-US" sz="3600" dirty="0" err="1">
                <a:latin typeface="+mj-lt"/>
              </a:rPr>
              <a:t>Phương</a:t>
            </a:r>
            <a:r>
              <a:rPr lang="en-US" sz="3600" dirty="0">
                <a:latin typeface="+mj-lt"/>
              </a:rPr>
              <a:t> </a:t>
            </a:r>
            <a:r>
              <a:rPr lang="en-US" sz="3600" dirty="0" err="1">
                <a:latin typeface="+mj-lt"/>
              </a:rPr>
              <a:t>pháp</a:t>
            </a:r>
            <a:r>
              <a:rPr lang="en-US" sz="3600" dirty="0">
                <a:latin typeface="+mj-lt"/>
              </a:rPr>
              <a:t>.</a:t>
            </a:r>
          </a:p>
        </p:txBody>
      </p:sp>
      <p:sp>
        <p:nvSpPr>
          <p:cNvPr id="17" name="TextBox 16">
            <a:extLst>
              <a:ext uri="{FF2B5EF4-FFF2-40B4-BE49-F238E27FC236}">
                <a16:creationId xmlns:a16="http://schemas.microsoft.com/office/drawing/2014/main" id="{C3F91580-1F91-49F3-996C-39EB61CD8AE7}"/>
              </a:ext>
            </a:extLst>
          </p:cNvPr>
          <p:cNvSpPr txBox="1"/>
          <p:nvPr/>
        </p:nvSpPr>
        <p:spPr>
          <a:xfrm>
            <a:off x="7899400" y="3922117"/>
            <a:ext cx="3842026" cy="646331"/>
          </a:xfrm>
          <a:prstGeom prst="rect">
            <a:avLst/>
          </a:prstGeom>
          <a:solidFill>
            <a:schemeClr val="bg1"/>
          </a:solidFill>
        </p:spPr>
        <p:txBody>
          <a:bodyPr wrap="square" rtlCol="0">
            <a:spAutoFit/>
          </a:bodyPr>
          <a:lstStyle/>
          <a:p>
            <a:r>
              <a:rPr lang="en-US" sz="3600" dirty="0">
                <a:latin typeface="+mj-lt"/>
              </a:rPr>
              <a:t>4. </a:t>
            </a:r>
            <a:r>
              <a:rPr lang="en-US" sz="3600" dirty="0" err="1">
                <a:latin typeface="+mj-lt"/>
              </a:rPr>
              <a:t>Tổng</a:t>
            </a:r>
            <a:r>
              <a:rPr lang="en-US" sz="3600" dirty="0">
                <a:latin typeface="+mj-lt"/>
              </a:rPr>
              <a:t> </a:t>
            </a:r>
            <a:r>
              <a:rPr lang="en-US" sz="3600" dirty="0" err="1">
                <a:latin typeface="+mj-lt"/>
              </a:rPr>
              <a:t>kết</a:t>
            </a:r>
            <a:r>
              <a:rPr lang="en-US" sz="3600" dirty="0">
                <a:latin typeface="+mj-lt"/>
              </a:rPr>
              <a:t>.</a:t>
            </a:r>
          </a:p>
        </p:txBody>
      </p:sp>
      <p:sp>
        <p:nvSpPr>
          <p:cNvPr id="18" name="TextBox 17">
            <a:extLst>
              <a:ext uri="{FF2B5EF4-FFF2-40B4-BE49-F238E27FC236}">
                <a16:creationId xmlns:a16="http://schemas.microsoft.com/office/drawing/2014/main" id="{9D4038EB-F91A-480D-9E51-3C89A2B73D0D}"/>
              </a:ext>
            </a:extLst>
          </p:cNvPr>
          <p:cNvSpPr txBox="1"/>
          <p:nvPr/>
        </p:nvSpPr>
        <p:spPr>
          <a:xfrm>
            <a:off x="7899400" y="4977793"/>
            <a:ext cx="3842026" cy="646331"/>
          </a:xfrm>
          <a:prstGeom prst="rect">
            <a:avLst/>
          </a:prstGeom>
          <a:solidFill>
            <a:schemeClr val="bg1"/>
          </a:solidFill>
        </p:spPr>
        <p:txBody>
          <a:bodyPr wrap="square" rtlCol="0">
            <a:spAutoFit/>
          </a:bodyPr>
          <a:lstStyle/>
          <a:p>
            <a:r>
              <a:rPr lang="en-US" sz="3600" dirty="0">
                <a:latin typeface="+mj-lt"/>
              </a:rPr>
              <a:t>5. Demo.</a:t>
            </a:r>
          </a:p>
        </p:txBody>
      </p:sp>
    </p:spTree>
    <p:extLst>
      <p:ext uri="{BB962C8B-B14F-4D97-AF65-F5344CB8AC3E}">
        <p14:creationId xmlns:p14="http://schemas.microsoft.com/office/powerpoint/2010/main" val="315141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9789" y="501650"/>
            <a:ext cx="10514011" cy="823913"/>
          </a:xfrm>
        </p:spPr>
        <p:txBody>
          <a:bodyPr/>
          <a:lstStyle/>
          <a:p>
            <a:r>
              <a:rPr lang="en-US" dirty="0"/>
              <a:t>1. </a:t>
            </a:r>
            <a:r>
              <a:rPr lang="en-US" dirty="0" err="1"/>
              <a:t>Giới</a:t>
            </a:r>
            <a:r>
              <a:rPr lang="en-US" dirty="0"/>
              <a:t> </a:t>
            </a:r>
            <a:r>
              <a:rPr lang="en-US" dirty="0" err="1"/>
              <a:t>thiệu</a:t>
            </a:r>
            <a:endParaRPr lang="en-US" dirty="0"/>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5" name="Date Placeholder 9">
            <a:extLst>
              <a:ext uri="{FF2B5EF4-FFF2-40B4-BE49-F238E27FC236}">
                <a16:creationId xmlns:a16="http://schemas.microsoft.com/office/drawing/2014/main" id="{6140C729-714B-42A3-B3DC-5DDD711B52AA}"/>
              </a:ext>
            </a:extLst>
          </p:cNvPr>
          <p:cNvSpPr>
            <a:spLocks noGrp="1"/>
          </p:cNvSpPr>
          <p:nvPr>
            <p:ph type="dt" sz="half" idx="10"/>
          </p:nvPr>
        </p:nvSpPr>
        <p:spPr>
          <a:xfrm>
            <a:off x="838200" y="6356350"/>
            <a:ext cx="2743200" cy="365125"/>
          </a:xfrm>
        </p:spPr>
        <p:txBody>
          <a:bodyPr/>
          <a:lstStyle/>
          <a:p>
            <a:r>
              <a:rPr lang="en-US" dirty="0"/>
              <a:t>2021</a:t>
            </a:r>
          </a:p>
        </p:txBody>
      </p:sp>
      <p:sp>
        <p:nvSpPr>
          <p:cNvPr id="16" name="Footer Placeholder 10">
            <a:extLst>
              <a:ext uri="{FF2B5EF4-FFF2-40B4-BE49-F238E27FC236}">
                <a16:creationId xmlns:a16="http://schemas.microsoft.com/office/drawing/2014/main" id="{D4539BDA-E77A-4B17-A686-68C527877ECC}"/>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pic>
        <p:nvPicPr>
          <p:cNvPr id="30" name="Picture 29" descr="Diagram&#10;&#10;Description automatically generated">
            <a:extLst>
              <a:ext uri="{FF2B5EF4-FFF2-40B4-BE49-F238E27FC236}">
                <a16:creationId xmlns:a16="http://schemas.microsoft.com/office/drawing/2014/main" id="{777CD8C4-CB2D-4247-8525-EB07A7B77907}"/>
              </a:ext>
            </a:extLst>
          </p:cNvPr>
          <p:cNvPicPr>
            <a:picLocks noChangeAspect="1"/>
          </p:cNvPicPr>
          <p:nvPr/>
        </p:nvPicPr>
        <p:blipFill>
          <a:blip r:embed="rId2"/>
          <a:stretch>
            <a:fillRect/>
          </a:stretch>
        </p:blipFill>
        <p:spPr>
          <a:xfrm>
            <a:off x="6096000" y="1585847"/>
            <a:ext cx="6096000" cy="4510219"/>
          </a:xfrm>
          <a:prstGeom prst="rect">
            <a:avLst/>
          </a:prstGeom>
        </p:spPr>
      </p:pic>
      <p:sp>
        <p:nvSpPr>
          <p:cNvPr id="31" name="TextBox 30">
            <a:extLst>
              <a:ext uri="{FF2B5EF4-FFF2-40B4-BE49-F238E27FC236}">
                <a16:creationId xmlns:a16="http://schemas.microsoft.com/office/drawing/2014/main" id="{FA898019-80D1-44F7-9419-24A2F08FE353}"/>
              </a:ext>
            </a:extLst>
          </p:cNvPr>
          <p:cNvSpPr txBox="1"/>
          <p:nvPr/>
        </p:nvSpPr>
        <p:spPr>
          <a:xfrm>
            <a:off x="838200" y="1585847"/>
            <a:ext cx="4409661" cy="461665"/>
          </a:xfrm>
          <a:prstGeom prst="rect">
            <a:avLst/>
          </a:prstGeom>
          <a:noFill/>
        </p:spPr>
        <p:txBody>
          <a:bodyPr wrap="square" rtlCol="0">
            <a:spAutoFit/>
          </a:bodyPr>
          <a:lstStyle/>
          <a:p>
            <a:r>
              <a:rPr lang="en-US" sz="2400" b="1" dirty="0">
                <a:solidFill>
                  <a:schemeClr val="bg1"/>
                </a:solidFill>
              </a:rPr>
              <a:t>Real-time Analytics</a:t>
            </a:r>
          </a:p>
        </p:txBody>
      </p:sp>
      <p:sp>
        <p:nvSpPr>
          <p:cNvPr id="32" name="TextBox 31">
            <a:extLst>
              <a:ext uri="{FF2B5EF4-FFF2-40B4-BE49-F238E27FC236}">
                <a16:creationId xmlns:a16="http://schemas.microsoft.com/office/drawing/2014/main" id="{BE83FB32-49B6-4E14-A33E-C773E6BAF6F8}"/>
              </a:ext>
            </a:extLst>
          </p:cNvPr>
          <p:cNvSpPr txBox="1"/>
          <p:nvPr/>
        </p:nvSpPr>
        <p:spPr>
          <a:xfrm>
            <a:off x="838200" y="2380278"/>
            <a:ext cx="4674704" cy="646331"/>
          </a:xfrm>
          <a:prstGeom prst="rect">
            <a:avLst/>
          </a:prstGeom>
          <a:noFill/>
        </p:spPr>
        <p:txBody>
          <a:bodyPr wrap="square" rtlCol="0">
            <a:spAutoFit/>
          </a:bodyPr>
          <a:lstStyle/>
          <a:p>
            <a:pPr algn="just"/>
            <a:r>
              <a:rPr lang="vi-VN" b="0" i="0" dirty="0">
                <a:solidFill>
                  <a:schemeClr val="bg1"/>
                </a:solidFill>
                <a:effectLst/>
              </a:rPr>
              <a:t>Real-time Analytics</a:t>
            </a:r>
            <a:r>
              <a:rPr lang="en-US" b="0" i="0" dirty="0">
                <a:solidFill>
                  <a:schemeClr val="bg1"/>
                </a:solidFill>
                <a:effectLst/>
              </a:rPr>
              <a:t> </a:t>
            </a:r>
            <a:r>
              <a:rPr lang="vi-VN" b="0" i="0" dirty="0">
                <a:solidFill>
                  <a:schemeClr val="bg1"/>
                </a:solidFill>
                <a:effectLst/>
              </a:rPr>
              <a:t>là </a:t>
            </a:r>
            <a:r>
              <a:rPr lang="en-US" b="0" i="0" dirty="0" err="1">
                <a:solidFill>
                  <a:schemeClr val="bg1"/>
                </a:solidFill>
                <a:effectLst/>
              </a:rPr>
              <a:t>bài</a:t>
            </a:r>
            <a:r>
              <a:rPr lang="en-US" b="0" i="0" dirty="0">
                <a:solidFill>
                  <a:schemeClr val="bg1"/>
                </a:solidFill>
                <a:effectLst/>
              </a:rPr>
              <a:t> </a:t>
            </a:r>
            <a:r>
              <a:rPr lang="en-US" b="0" i="0" dirty="0" err="1">
                <a:solidFill>
                  <a:schemeClr val="bg1"/>
                </a:solidFill>
                <a:effectLst/>
              </a:rPr>
              <a:t>toán</a:t>
            </a:r>
            <a:r>
              <a:rPr lang="en-US" b="0" i="0" dirty="0">
                <a:solidFill>
                  <a:schemeClr val="bg1"/>
                </a:solidFill>
                <a:effectLst/>
              </a:rPr>
              <a:t> </a:t>
            </a:r>
            <a:r>
              <a:rPr lang="vi-VN" b="0" i="0" dirty="0">
                <a:solidFill>
                  <a:schemeClr val="bg1"/>
                </a:solidFill>
                <a:effectLst/>
              </a:rPr>
              <a:t>phân tích dữ liệu ngay khi dữ liệu đó có sẵn.</a:t>
            </a:r>
            <a:endParaRPr lang="en-US" dirty="0">
              <a:solidFill>
                <a:schemeClr val="bg1"/>
              </a:solidFill>
            </a:endParaRPr>
          </a:p>
        </p:txBody>
      </p:sp>
      <p:sp>
        <p:nvSpPr>
          <p:cNvPr id="42" name="TextBox 41">
            <a:extLst>
              <a:ext uri="{FF2B5EF4-FFF2-40B4-BE49-F238E27FC236}">
                <a16:creationId xmlns:a16="http://schemas.microsoft.com/office/drawing/2014/main" id="{175D43E5-6FF6-4022-A0E2-4D28805ED73C}"/>
              </a:ext>
            </a:extLst>
          </p:cNvPr>
          <p:cNvSpPr txBox="1"/>
          <p:nvPr/>
        </p:nvSpPr>
        <p:spPr>
          <a:xfrm>
            <a:off x="838200" y="3240791"/>
            <a:ext cx="4674704" cy="1200329"/>
          </a:xfrm>
          <a:prstGeom prst="rect">
            <a:avLst/>
          </a:prstGeom>
          <a:noFill/>
        </p:spPr>
        <p:txBody>
          <a:bodyPr wrap="square" rtlCol="0">
            <a:spAutoFit/>
          </a:bodyPr>
          <a:lstStyle/>
          <a:p>
            <a:pPr algn="just"/>
            <a:r>
              <a:rPr lang="vi-VN" b="0" i="0" dirty="0">
                <a:solidFill>
                  <a:schemeClr val="bg1"/>
                </a:solidFill>
                <a:effectLst/>
              </a:rPr>
              <a:t>Real-time Analytics cho phép doanh nghiệp phản ứng nhanh trước nhiều tình huống. Họ có thể nắm bắt cơ hội hoặc ngăn chặn các vấn đề trước khi chúng xảy ra. </a:t>
            </a:r>
            <a:endParaRPr lang="en-US" dirty="0">
              <a:solidFill>
                <a:schemeClr val="bg1"/>
              </a:solidFill>
            </a:endParaRPr>
          </a:p>
        </p:txBody>
      </p:sp>
      <p:sp>
        <p:nvSpPr>
          <p:cNvPr id="43" name="TextBox 42">
            <a:extLst>
              <a:ext uri="{FF2B5EF4-FFF2-40B4-BE49-F238E27FC236}">
                <a16:creationId xmlns:a16="http://schemas.microsoft.com/office/drawing/2014/main" id="{8595BEF0-F0FD-445B-9ABE-CDE9A5010E31}"/>
              </a:ext>
            </a:extLst>
          </p:cNvPr>
          <p:cNvSpPr txBox="1"/>
          <p:nvPr/>
        </p:nvSpPr>
        <p:spPr>
          <a:xfrm>
            <a:off x="838200" y="4655302"/>
            <a:ext cx="4674704" cy="1200329"/>
          </a:xfrm>
          <a:prstGeom prst="rect">
            <a:avLst/>
          </a:prstGeom>
          <a:noFill/>
        </p:spPr>
        <p:txBody>
          <a:bodyPr wrap="square" rtlCol="0">
            <a:spAutoFit/>
          </a:bodyPr>
          <a:lstStyle/>
          <a:p>
            <a:pPr algn="just"/>
            <a:r>
              <a:rPr lang="en-US" b="0" i="0" dirty="0" err="1">
                <a:solidFill>
                  <a:schemeClr val="bg1"/>
                </a:solidFill>
                <a:effectLst/>
              </a:rPr>
              <a:t>Ví</a:t>
            </a:r>
            <a:r>
              <a:rPr lang="en-US" b="0" i="0" dirty="0">
                <a:solidFill>
                  <a:schemeClr val="bg1"/>
                </a:solidFill>
                <a:effectLst/>
              </a:rPr>
              <a:t> </a:t>
            </a:r>
            <a:r>
              <a:rPr lang="en-US" b="0" i="0" dirty="0" err="1">
                <a:solidFill>
                  <a:schemeClr val="bg1"/>
                </a:solidFill>
                <a:effectLst/>
              </a:rPr>
              <a:t>dụ</a:t>
            </a:r>
            <a:r>
              <a:rPr lang="en-US" b="0" i="0" dirty="0">
                <a:solidFill>
                  <a:schemeClr val="bg1"/>
                </a:solidFill>
                <a:effectLst/>
              </a:rPr>
              <a:t> </a:t>
            </a:r>
            <a:r>
              <a:rPr lang="en-US" b="0" i="0" dirty="0" err="1">
                <a:solidFill>
                  <a:schemeClr val="bg1"/>
                </a:solidFill>
                <a:effectLst/>
              </a:rPr>
              <a:t>về</a:t>
            </a:r>
            <a:r>
              <a:rPr lang="en-US" b="0" i="0" dirty="0">
                <a:solidFill>
                  <a:schemeClr val="bg1"/>
                </a:solidFill>
                <a:effectLst/>
              </a:rPr>
              <a:t> Real-time Analytics:</a:t>
            </a:r>
          </a:p>
          <a:p>
            <a:pPr marL="285750" indent="-285750" algn="just">
              <a:buFont typeface="Arial" panose="020B0604020202020204" pitchFamily="34" charset="0"/>
              <a:buChar char="•"/>
            </a:pPr>
            <a:r>
              <a:rPr lang="en-US" b="0" i="0" dirty="0" err="1">
                <a:solidFill>
                  <a:schemeClr val="bg1"/>
                </a:solidFill>
                <a:effectLst/>
              </a:rPr>
              <a:t>Ghi</a:t>
            </a:r>
            <a:r>
              <a:rPr lang="en-US" b="0" i="0" dirty="0">
                <a:solidFill>
                  <a:schemeClr val="bg1"/>
                </a:solidFill>
                <a:effectLst/>
              </a:rPr>
              <a:t> </a:t>
            </a:r>
            <a:r>
              <a:rPr lang="en-US" b="0" i="0" dirty="0" err="1">
                <a:solidFill>
                  <a:schemeClr val="bg1"/>
                </a:solidFill>
                <a:effectLst/>
              </a:rPr>
              <a:t>điểm</a:t>
            </a:r>
            <a:r>
              <a:rPr lang="en-US" b="0" i="0" dirty="0">
                <a:solidFill>
                  <a:schemeClr val="bg1"/>
                </a:solidFill>
                <a:effectLst/>
              </a:rPr>
              <a:t> </a:t>
            </a:r>
            <a:r>
              <a:rPr lang="en-US" b="0" i="0" dirty="0" err="1">
                <a:solidFill>
                  <a:schemeClr val="bg1"/>
                </a:solidFill>
                <a:effectLst/>
              </a:rPr>
              <a:t>tín</a:t>
            </a:r>
            <a:r>
              <a:rPr lang="en-US" b="0" i="0" dirty="0">
                <a:solidFill>
                  <a:schemeClr val="bg1"/>
                </a:solidFill>
                <a:effectLst/>
              </a:rPr>
              <a:t> </a:t>
            </a:r>
            <a:r>
              <a:rPr lang="en-US" b="0" i="0" dirty="0" err="1">
                <a:solidFill>
                  <a:schemeClr val="bg1"/>
                </a:solidFill>
                <a:effectLst/>
              </a:rPr>
              <a:t>dụng</a:t>
            </a:r>
            <a:r>
              <a:rPr lang="en-US" b="0" i="0" dirty="0">
                <a:solidFill>
                  <a:schemeClr val="bg1"/>
                </a:solidFill>
                <a:effectLst/>
              </a:rPr>
              <a:t> </a:t>
            </a:r>
            <a:r>
              <a:rPr lang="en-US" b="0" i="0" dirty="0" err="1">
                <a:solidFill>
                  <a:schemeClr val="bg1"/>
                </a:solidFill>
                <a:effectLst/>
              </a:rPr>
              <a:t>theo</a:t>
            </a:r>
            <a:r>
              <a:rPr lang="en-US" b="0" i="0" dirty="0">
                <a:solidFill>
                  <a:schemeClr val="bg1"/>
                </a:solidFill>
                <a:effectLst/>
              </a:rPr>
              <a:t> </a:t>
            </a:r>
            <a:r>
              <a:rPr lang="en-US" b="0" i="0" dirty="0" err="1">
                <a:solidFill>
                  <a:schemeClr val="bg1"/>
                </a:solidFill>
                <a:effectLst/>
              </a:rPr>
              <a:t>thời</a:t>
            </a:r>
            <a:r>
              <a:rPr lang="en-US" b="0" i="0" dirty="0">
                <a:solidFill>
                  <a:schemeClr val="bg1"/>
                </a:solidFill>
                <a:effectLst/>
              </a:rPr>
              <a:t> </a:t>
            </a:r>
            <a:r>
              <a:rPr lang="en-US" b="0" i="0" dirty="0" err="1">
                <a:solidFill>
                  <a:schemeClr val="bg1"/>
                </a:solidFill>
                <a:effectLst/>
              </a:rPr>
              <a:t>gian</a:t>
            </a:r>
            <a:r>
              <a:rPr lang="en-US" b="0" i="0" dirty="0">
                <a:solidFill>
                  <a:schemeClr val="bg1"/>
                </a:solidFill>
                <a:effectLst/>
              </a:rPr>
              <a:t> </a:t>
            </a:r>
            <a:r>
              <a:rPr lang="en-US" b="0" i="0" dirty="0" err="1">
                <a:solidFill>
                  <a:schemeClr val="bg1"/>
                </a:solidFill>
                <a:effectLst/>
              </a:rPr>
              <a:t>thực</a:t>
            </a:r>
            <a:r>
              <a:rPr lang="en-US" b="0" i="0" dirty="0">
                <a:solidFill>
                  <a:schemeClr val="bg1"/>
                </a:solidFill>
                <a:effectLst/>
              </a:rPr>
              <a:t>.</a:t>
            </a:r>
          </a:p>
          <a:p>
            <a:pPr marL="285750" indent="-285750" algn="just">
              <a:buFont typeface="Arial" panose="020B0604020202020204" pitchFamily="34" charset="0"/>
              <a:buChar char="•"/>
            </a:pPr>
            <a:r>
              <a:rPr lang="en-US" b="0" i="0" dirty="0" err="1">
                <a:solidFill>
                  <a:schemeClr val="bg1"/>
                </a:solidFill>
                <a:effectLst/>
              </a:rPr>
              <a:t>Quản</a:t>
            </a:r>
            <a:r>
              <a:rPr lang="en-US" b="0" i="0" dirty="0">
                <a:solidFill>
                  <a:schemeClr val="bg1"/>
                </a:solidFill>
                <a:effectLst/>
              </a:rPr>
              <a:t> </a:t>
            </a:r>
            <a:r>
              <a:rPr lang="en-US" b="0" i="0" dirty="0" err="1">
                <a:solidFill>
                  <a:schemeClr val="bg1"/>
                </a:solidFill>
                <a:effectLst/>
              </a:rPr>
              <a:t>lý</a:t>
            </a:r>
            <a:r>
              <a:rPr lang="en-US" b="0" i="0" dirty="0">
                <a:solidFill>
                  <a:schemeClr val="bg1"/>
                </a:solidFill>
                <a:effectLst/>
              </a:rPr>
              <a:t> </a:t>
            </a:r>
            <a:r>
              <a:rPr lang="en-US" b="0" i="0" dirty="0" err="1">
                <a:solidFill>
                  <a:schemeClr val="bg1"/>
                </a:solidFill>
                <a:effectLst/>
              </a:rPr>
              <a:t>quan</a:t>
            </a:r>
            <a:r>
              <a:rPr lang="en-US" b="0" i="0" dirty="0">
                <a:solidFill>
                  <a:schemeClr val="bg1"/>
                </a:solidFill>
                <a:effectLst/>
              </a:rPr>
              <a:t> </a:t>
            </a:r>
            <a:r>
              <a:rPr lang="en-US" b="0" i="0" dirty="0" err="1">
                <a:solidFill>
                  <a:schemeClr val="bg1"/>
                </a:solidFill>
                <a:effectLst/>
              </a:rPr>
              <a:t>hệ</a:t>
            </a:r>
            <a:r>
              <a:rPr lang="en-US" b="0" i="0" dirty="0">
                <a:solidFill>
                  <a:schemeClr val="bg1"/>
                </a:solidFill>
                <a:effectLst/>
              </a:rPr>
              <a:t> </a:t>
            </a:r>
            <a:r>
              <a:rPr lang="en-US" b="0" i="0" dirty="0" err="1">
                <a:solidFill>
                  <a:schemeClr val="bg1"/>
                </a:solidFill>
                <a:effectLst/>
              </a:rPr>
              <a:t>khách</a:t>
            </a:r>
            <a:r>
              <a:rPr lang="en-US" b="0" i="0" dirty="0">
                <a:solidFill>
                  <a:schemeClr val="bg1"/>
                </a:solidFill>
                <a:effectLst/>
              </a:rPr>
              <a:t> </a:t>
            </a:r>
            <a:r>
              <a:rPr lang="en-US" b="0" i="0" dirty="0" err="1">
                <a:solidFill>
                  <a:schemeClr val="bg1"/>
                </a:solidFill>
                <a:effectLst/>
              </a:rPr>
              <a:t>hàng</a:t>
            </a:r>
            <a:r>
              <a:rPr lang="en-US" b="0" i="0" dirty="0">
                <a:solidFill>
                  <a:schemeClr val="bg1"/>
                </a:solidFill>
                <a:effectLst/>
              </a:rPr>
              <a:t> (CRM)</a:t>
            </a:r>
            <a:r>
              <a:rPr lang="en-US" dirty="0">
                <a:solidFill>
                  <a:schemeClr val="bg1"/>
                </a:solidFill>
              </a:rPr>
              <a:t>.</a:t>
            </a:r>
          </a:p>
          <a:p>
            <a:pPr marL="285750" indent="-285750" algn="just">
              <a:buFont typeface="Arial" panose="020B0604020202020204" pitchFamily="34" charset="0"/>
              <a:buChar char="•"/>
            </a:pPr>
            <a:r>
              <a:rPr lang="en-US" b="0" i="0" dirty="0" err="1">
                <a:solidFill>
                  <a:schemeClr val="bg1"/>
                </a:solidFill>
                <a:effectLst/>
              </a:rPr>
              <a:t>Phát</a:t>
            </a:r>
            <a:r>
              <a:rPr lang="en-US" b="0" i="0" dirty="0">
                <a:solidFill>
                  <a:schemeClr val="bg1"/>
                </a:solidFill>
                <a:effectLst/>
              </a:rPr>
              <a:t> </a:t>
            </a:r>
            <a:r>
              <a:rPr lang="en-US" b="0" i="0" dirty="0" err="1">
                <a:solidFill>
                  <a:schemeClr val="bg1"/>
                </a:solidFill>
                <a:effectLst/>
              </a:rPr>
              <a:t>hiện</a:t>
            </a:r>
            <a:r>
              <a:rPr lang="en-US" b="0" i="0" dirty="0">
                <a:solidFill>
                  <a:schemeClr val="bg1"/>
                </a:solidFill>
                <a:effectLst/>
              </a:rPr>
              <a:t> </a:t>
            </a:r>
            <a:r>
              <a:rPr lang="en-US" b="0" i="0" dirty="0" err="1">
                <a:solidFill>
                  <a:schemeClr val="bg1"/>
                </a:solidFill>
                <a:effectLst/>
              </a:rPr>
              <a:t>gian</a:t>
            </a:r>
            <a:r>
              <a:rPr lang="en-US" b="0" i="0" dirty="0">
                <a:solidFill>
                  <a:schemeClr val="bg1"/>
                </a:solidFill>
                <a:effectLst/>
              </a:rPr>
              <a:t> </a:t>
            </a:r>
            <a:r>
              <a:rPr lang="en-US" b="0" i="0" dirty="0" err="1">
                <a:solidFill>
                  <a:schemeClr val="bg1"/>
                </a:solidFill>
                <a:effectLst/>
              </a:rPr>
              <a:t>lận</a:t>
            </a:r>
            <a:r>
              <a:rPr lang="en-US" b="0" i="0" dirty="0">
                <a:solidFill>
                  <a:schemeClr val="bg1"/>
                </a:solidFill>
                <a:effectLst/>
              </a:rPr>
              <a:t>.</a:t>
            </a:r>
            <a:endParaRPr lang="en-US" dirty="0">
              <a:solidFill>
                <a:schemeClr val="bg1"/>
              </a:solidFill>
            </a:endParaRPr>
          </a:p>
        </p:txBody>
      </p:sp>
    </p:spTree>
    <p:extLst>
      <p:ext uri="{BB962C8B-B14F-4D97-AF65-F5344CB8AC3E}">
        <p14:creationId xmlns:p14="http://schemas.microsoft.com/office/powerpoint/2010/main" val="358905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9789" y="598750"/>
            <a:ext cx="10514011" cy="823913"/>
          </a:xfrm>
        </p:spPr>
        <p:txBody>
          <a:bodyPr/>
          <a:lstStyle/>
          <a:p>
            <a:r>
              <a:rPr lang="en-US" dirty="0"/>
              <a:t>2. </a:t>
            </a:r>
            <a:r>
              <a:rPr lang="en-US" dirty="0" err="1"/>
              <a:t>Dữ</a:t>
            </a:r>
            <a:r>
              <a:rPr lang="en-US" dirty="0"/>
              <a:t> </a:t>
            </a:r>
            <a:r>
              <a:rPr lang="en-US" dirty="0" err="1"/>
              <a:t>liệu</a:t>
            </a:r>
            <a:endParaRPr lang="en-US" dirty="0"/>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8" name="Date Placeholder 9">
            <a:extLst>
              <a:ext uri="{FF2B5EF4-FFF2-40B4-BE49-F238E27FC236}">
                <a16:creationId xmlns:a16="http://schemas.microsoft.com/office/drawing/2014/main" id="{D6F1AFED-14EC-4AE7-AC82-9118640749C8}"/>
              </a:ext>
            </a:extLst>
          </p:cNvPr>
          <p:cNvSpPr>
            <a:spLocks noGrp="1"/>
          </p:cNvSpPr>
          <p:nvPr>
            <p:ph type="dt" sz="half" idx="10"/>
          </p:nvPr>
        </p:nvSpPr>
        <p:spPr>
          <a:xfrm>
            <a:off x="838200" y="6356350"/>
            <a:ext cx="2743200" cy="365125"/>
          </a:xfrm>
        </p:spPr>
        <p:txBody>
          <a:bodyPr/>
          <a:lstStyle/>
          <a:p>
            <a:r>
              <a:rPr lang="en-US" dirty="0"/>
              <a:t>2021</a:t>
            </a:r>
          </a:p>
        </p:txBody>
      </p:sp>
      <p:sp>
        <p:nvSpPr>
          <p:cNvPr id="19" name="Footer Placeholder 10">
            <a:extLst>
              <a:ext uri="{FF2B5EF4-FFF2-40B4-BE49-F238E27FC236}">
                <a16:creationId xmlns:a16="http://schemas.microsoft.com/office/drawing/2014/main" id="{1F6CDF37-15B0-4F22-A130-F9D8D508849D}"/>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pic>
        <p:nvPicPr>
          <p:cNvPr id="40" name="Picture 39" descr="A picture containing ax, vector graphics, tool&#10;&#10;Description automatically generated">
            <a:extLst>
              <a:ext uri="{FF2B5EF4-FFF2-40B4-BE49-F238E27FC236}">
                <a16:creationId xmlns:a16="http://schemas.microsoft.com/office/drawing/2014/main" id="{69A4FA1D-E8D2-4266-9B40-A5D4C7693929}"/>
              </a:ext>
            </a:extLst>
          </p:cNvPr>
          <p:cNvPicPr>
            <a:picLocks noChangeAspect="1"/>
          </p:cNvPicPr>
          <p:nvPr/>
        </p:nvPicPr>
        <p:blipFill>
          <a:blip r:embed="rId2"/>
          <a:stretch>
            <a:fillRect/>
          </a:stretch>
        </p:blipFill>
        <p:spPr>
          <a:xfrm>
            <a:off x="7667904" y="2160106"/>
            <a:ext cx="3685896" cy="2997862"/>
          </a:xfrm>
          <a:prstGeom prst="rect">
            <a:avLst/>
          </a:prstGeom>
        </p:spPr>
      </p:pic>
      <p:sp>
        <p:nvSpPr>
          <p:cNvPr id="48" name="TextBox 47">
            <a:extLst>
              <a:ext uri="{FF2B5EF4-FFF2-40B4-BE49-F238E27FC236}">
                <a16:creationId xmlns:a16="http://schemas.microsoft.com/office/drawing/2014/main" id="{C421C7A7-C274-4129-B00F-A267A4FBCDA8}"/>
              </a:ext>
            </a:extLst>
          </p:cNvPr>
          <p:cNvSpPr txBox="1"/>
          <p:nvPr/>
        </p:nvSpPr>
        <p:spPr>
          <a:xfrm>
            <a:off x="851452" y="1475878"/>
            <a:ext cx="4409661" cy="461665"/>
          </a:xfrm>
          <a:prstGeom prst="rect">
            <a:avLst/>
          </a:prstGeom>
          <a:noFill/>
        </p:spPr>
        <p:txBody>
          <a:bodyPr wrap="square" rtlCol="0">
            <a:spAutoFit/>
          </a:bodyPr>
          <a:lstStyle/>
          <a:p>
            <a:r>
              <a:rPr lang="en-US" sz="2400" b="1" dirty="0"/>
              <a:t>Twitter.</a:t>
            </a:r>
          </a:p>
        </p:txBody>
      </p:sp>
      <p:sp>
        <p:nvSpPr>
          <p:cNvPr id="49" name="TextBox 48">
            <a:extLst>
              <a:ext uri="{FF2B5EF4-FFF2-40B4-BE49-F238E27FC236}">
                <a16:creationId xmlns:a16="http://schemas.microsoft.com/office/drawing/2014/main" id="{A233AB04-4EE3-46C2-8154-0E4134273B52}"/>
              </a:ext>
            </a:extLst>
          </p:cNvPr>
          <p:cNvSpPr txBox="1"/>
          <p:nvPr/>
        </p:nvSpPr>
        <p:spPr>
          <a:xfrm>
            <a:off x="838200" y="2100727"/>
            <a:ext cx="5695122" cy="923330"/>
          </a:xfrm>
          <a:prstGeom prst="rect">
            <a:avLst/>
          </a:prstGeom>
          <a:noFill/>
        </p:spPr>
        <p:txBody>
          <a:bodyPr wrap="square" rtlCol="0">
            <a:spAutoFit/>
          </a:bodyPr>
          <a:lstStyle/>
          <a:p>
            <a:pPr algn="just"/>
            <a:r>
              <a:rPr lang="vi-VN" b="0" i="0" dirty="0">
                <a:solidFill>
                  <a:srgbClr val="333333"/>
                </a:solidFill>
                <a:effectLst/>
              </a:rPr>
              <a:t>Twitter là một dịch vụ mạng xã hội trực tuyến miễn phí cho phép người sử dụng đọc, nhắn và cập nhật các mẩu tin nhỏ gọi là tweets, một dạng tiểu blog.</a:t>
            </a:r>
            <a:endParaRPr lang="en-US" dirty="0"/>
          </a:p>
        </p:txBody>
      </p:sp>
      <p:sp>
        <p:nvSpPr>
          <p:cNvPr id="50" name="TextBox 49">
            <a:extLst>
              <a:ext uri="{FF2B5EF4-FFF2-40B4-BE49-F238E27FC236}">
                <a16:creationId xmlns:a16="http://schemas.microsoft.com/office/drawing/2014/main" id="{7DB1E1CA-FA46-44F0-B349-E1385AC81AAE}"/>
              </a:ext>
            </a:extLst>
          </p:cNvPr>
          <p:cNvSpPr txBox="1"/>
          <p:nvPr/>
        </p:nvSpPr>
        <p:spPr>
          <a:xfrm>
            <a:off x="838200" y="3187241"/>
            <a:ext cx="5695122" cy="923330"/>
          </a:xfrm>
          <a:prstGeom prst="rect">
            <a:avLst/>
          </a:prstGeom>
          <a:noFill/>
        </p:spPr>
        <p:txBody>
          <a:bodyPr wrap="square" rtlCol="0">
            <a:spAutoFit/>
          </a:bodyPr>
          <a:lstStyle/>
          <a:p>
            <a:pPr algn="just"/>
            <a:r>
              <a:rPr lang="vi-VN" b="0" i="0" dirty="0">
                <a:solidFill>
                  <a:srgbClr val="333333"/>
                </a:solidFill>
                <a:effectLst/>
              </a:rPr>
              <a:t>Twitter có hơn 500 triệu tweet được đăng mỗi ngày, trong đó có hơn 330 triệu người hoạt động thường xuyên hàng tháng (theo thống kê cuối năm 2019).</a:t>
            </a:r>
            <a:endParaRPr lang="en-US" dirty="0"/>
          </a:p>
        </p:txBody>
      </p:sp>
      <p:sp>
        <p:nvSpPr>
          <p:cNvPr id="51" name="TextBox 50">
            <a:extLst>
              <a:ext uri="{FF2B5EF4-FFF2-40B4-BE49-F238E27FC236}">
                <a16:creationId xmlns:a16="http://schemas.microsoft.com/office/drawing/2014/main" id="{6A6B7F20-1740-46E5-AD3A-66BAFE7E12F3}"/>
              </a:ext>
            </a:extLst>
          </p:cNvPr>
          <p:cNvSpPr txBox="1"/>
          <p:nvPr/>
        </p:nvSpPr>
        <p:spPr>
          <a:xfrm>
            <a:off x="838199" y="4733473"/>
            <a:ext cx="5695121" cy="646331"/>
          </a:xfrm>
          <a:prstGeom prst="rect">
            <a:avLst/>
          </a:prstGeom>
          <a:noFill/>
        </p:spPr>
        <p:txBody>
          <a:bodyPr wrap="square" rtlCol="0">
            <a:spAutoFit/>
          </a:bodyPr>
          <a:lstStyle/>
          <a:p>
            <a:pPr algn="just"/>
            <a:r>
              <a:rPr lang="vi-VN" b="0" i="0" dirty="0">
                <a:solidFill>
                  <a:srgbClr val="1B1B1B"/>
                </a:solidFill>
                <a:effectLst/>
              </a:rPr>
              <a:t>Nền tảng Twitter cung cấp đường truy nhập tới khối dữ liệu đó thông qua Twitter API.</a:t>
            </a:r>
            <a:endParaRPr lang="en-US" dirty="0"/>
          </a:p>
        </p:txBody>
      </p:sp>
      <p:sp>
        <p:nvSpPr>
          <p:cNvPr id="52" name="TextBox 51">
            <a:extLst>
              <a:ext uri="{FF2B5EF4-FFF2-40B4-BE49-F238E27FC236}">
                <a16:creationId xmlns:a16="http://schemas.microsoft.com/office/drawing/2014/main" id="{BF732ABC-EBEC-49BE-BBE7-56C5E255F93C}"/>
              </a:ext>
            </a:extLst>
          </p:cNvPr>
          <p:cNvSpPr txBox="1"/>
          <p:nvPr/>
        </p:nvSpPr>
        <p:spPr>
          <a:xfrm>
            <a:off x="838200" y="4273755"/>
            <a:ext cx="4409661" cy="461665"/>
          </a:xfrm>
          <a:prstGeom prst="rect">
            <a:avLst/>
          </a:prstGeom>
          <a:noFill/>
        </p:spPr>
        <p:txBody>
          <a:bodyPr wrap="square" rtlCol="0">
            <a:spAutoFit/>
          </a:bodyPr>
          <a:lstStyle/>
          <a:p>
            <a:r>
              <a:rPr lang="en-US" sz="2400" b="1" dirty="0"/>
              <a:t>Twitter API.</a:t>
            </a:r>
          </a:p>
        </p:txBody>
      </p:sp>
      <p:sp>
        <p:nvSpPr>
          <p:cNvPr id="54" name="TextBox 53">
            <a:extLst>
              <a:ext uri="{FF2B5EF4-FFF2-40B4-BE49-F238E27FC236}">
                <a16:creationId xmlns:a16="http://schemas.microsoft.com/office/drawing/2014/main" id="{B8DAE27A-9872-42B3-B685-0F228F3915B2}"/>
              </a:ext>
            </a:extLst>
          </p:cNvPr>
          <p:cNvSpPr txBox="1"/>
          <p:nvPr/>
        </p:nvSpPr>
        <p:spPr>
          <a:xfrm>
            <a:off x="838199" y="5442546"/>
            <a:ext cx="5695121" cy="923330"/>
          </a:xfrm>
          <a:prstGeom prst="rect">
            <a:avLst/>
          </a:prstGeom>
          <a:noFill/>
        </p:spPr>
        <p:txBody>
          <a:bodyPr wrap="square" rtlCol="0">
            <a:spAutoFit/>
          </a:bodyPr>
          <a:lstStyle/>
          <a:p>
            <a:pPr algn="just"/>
            <a:r>
              <a:rPr lang="en-US" b="0" i="0" dirty="0">
                <a:solidFill>
                  <a:srgbClr val="1B1B1B"/>
                </a:solidFill>
                <a:effectLst/>
              </a:rPr>
              <a:t>Twitter</a:t>
            </a:r>
            <a:r>
              <a:rPr lang="vi-VN" b="0" i="0" dirty="0">
                <a:solidFill>
                  <a:srgbClr val="1B1B1B"/>
                </a:solidFill>
                <a:effectLst/>
              </a:rPr>
              <a:t> API cho phép lập trình viên truy nhập vào một vài </a:t>
            </a:r>
            <a:r>
              <a:rPr lang="en-US" b="0" i="0" dirty="0" err="1">
                <a:solidFill>
                  <a:srgbClr val="1B1B1B"/>
                </a:solidFill>
                <a:effectLst/>
              </a:rPr>
              <a:t>nội</a:t>
            </a:r>
            <a:r>
              <a:rPr lang="en-US" b="0" i="0" dirty="0">
                <a:solidFill>
                  <a:srgbClr val="1B1B1B"/>
                </a:solidFill>
                <a:effectLst/>
              </a:rPr>
              <a:t> dung </a:t>
            </a:r>
            <a:r>
              <a:rPr lang="vi-VN" b="0" i="0" dirty="0">
                <a:solidFill>
                  <a:srgbClr val="1B1B1B"/>
                </a:solidFill>
                <a:effectLst/>
              </a:rPr>
              <a:t>của Twitter bao gồm các timeline, các cập nhật </a:t>
            </a:r>
            <a:r>
              <a:rPr lang="en-US" b="0" i="0" dirty="0">
                <a:solidFill>
                  <a:srgbClr val="1B1B1B"/>
                </a:solidFill>
                <a:effectLst/>
              </a:rPr>
              <a:t>tweets</a:t>
            </a:r>
            <a:r>
              <a:rPr lang="vi-VN" b="0" i="0" dirty="0">
                <a:solidFill>
                  <a:srgbClr val="1B1B1B"/>
                </a:solidFill>
                <a:effectLst/>
              </a:rPr>
              <a:t>, và thông tin người dung</a:t>
            </a:r>
            <a:r>
              <a:rPr lang="en-US" b="0" i="0" dirty="0">
                <a:solidFill>
                  <a:srgbClr val="1B1B1B"/>
                </a:solidFill>
                <a:effectLst/>
              </a:rPr>
              <a:t>, …</a:t>
            </a:r>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9789" y="598750"/>
            <a:ext cx="10514011" cy="823913"/>
          </a:xfrm>
        </p:spPr>
        <p:txBody>
          <a:bodyPr/>
          <a:lstStyle/>
          <a:p>
            <a:r>
              <a:rPr lang="en-US" dirty="0"/>
              <a:t>2. </a:t>
            </a:r>
            <a:r>
              <a:rPr lang="en-US" dirty="0" err="1"/>
              <a:t>Dữ</a:t>
            </a:r>
            <a:r>
              <a:rPr lang="en-US" dirty="0"/>
              <a:t> </a:t>
            </a:r>
            <a:r>
              <a:rPr lang="en-US" dirty="0" err="1"/>
              <a:t>liệu</a:t>
            </a:r>
            <a:endParaRPr lang="en-US" dirty="0"/>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8" name="Date Placeholder 9">
            <a:extLst>
              <a:ext uri="{FF2B5EF4-FFF2-40B4-BE49-F238E27FC236}">
                <a16:creationId xmlns:a16="http://schemas.microsoft.com/office/drawing/2014/main" id="{D6F1AFED-14EC-4AE7-AC82-9118640749C8}"/>
              </a:ext>
            </a:extLst>
          </p:cNvPr>
          <p:cNvSpPr>
            <a:spLocks noGrp="1"/>
          </p:cNvSpPr>
          <p:nvPr>
            <p:ph type="dt" sz="half" idx="10"/>
          </p:nvPr>
        </p:nvSpPr>
        <p:spPr>
          <a:xfrm>
            <a:off x="838200" y="6356350"/>
            <a:ext cx="2743200" cy="365125"/>
          </a:xfrm>
        </p:spPr>
        <p:txBody>
          <a:bodyPr/>
          <a:lstStyle/>
          <a:p>
            <a:r>
              <a:rPr lang="en-US" dirty="0"/>
              <a:t>2021</a:t>
            </a:r>
          </a:p>
        </p:txBody>
      </p:sp>
      <p:sp>
        <p:nvSpPr>
          <p:cNvPr id="19" name="Footer Placeholder 10">
            <a:extLst>
              <a:ext uri="{FF2B5EF4-FFF2-40B4-BE49-F238E27FC236}">
                <a16:creationId xmlns:a16="http://schemas.microsoft.com/office/drawing/2014/main" id="{1F6CDF37-15B0-4F22-A130-F9D8D508849D}"/>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pic>
        <p:nvPicPr>
          <p:cNvPr id="40" name="Picture 39" descr="A picture containing ax, vector graphics, tool&#10;&#10;Description automatically generated">
            <a:extLst>
              <a:ext uri="{FF2B5EF4-FFF2-40B4-BE49-F238E27FC236}">
                <a16:creationId xmlns:a16="http://schemas.microsoft.com/office/drawing/2014/main" id="{69A4FA1D-E8D2-4266-9B40-A5D4C7693929}"/>
              </a:ext>
            </a:extLst>
          </p:cNvPr>
          <p:cNvPicPr>
            <a:picLocks noChangeAspect="1"/>
          </p:cNvPicPr>
          <p:nvPr/>
        </p:nvPicPr>
        <p:blipFill>
          <a:blip r:embed="rId2"/>
          <a:stretch>
            <a:fillRect/>
          </a:stretch>
        </p:blipFill>
        <p:spPr>
          <a:xfrm>
            <a:off x="7667904" y="2160106"/>
            <a:ext cx="3685896" cy="2997862"/>
          </a:xfrm>
          <a:prstGeom prst="rect">
            <a:avLst/>
          </a:prstGeom>
        </p:spPr>
      </p:pic>
      <p:sp>
        <p:nvSpPr>
          <p:cNvPr id="48" name="TextBox 47">
            <a:extLst>
              <a:ext uri="{FF2B5EF4-FFF2-40B4-BE49-F238E27FC236}">
                <a16:creationId xmlns:a16="http://schemas.microsoft.com/office/drawing/2014/main" id="{C421C7A7-C274-4129-B00F-A267A4FBCDA8}"/>
              </a:ext>
            </a:extLst>
          </p:cNvPr>
          <p:cNvSpPr txBox="1"/>
          <p:nvPr/>
        </p:nvSpPr>
        <p:spPr>
          <a:xfrm>
            <a:off x="851452" y="1475878"/>
            <a:ext cx="4409661" cy="461665"/>
          </a:xfrm>
          <a:prstGeom prst="rect">
            <a:avLst/>
          </a:prstGeom>
          <a:noFill/>
        </p:spPr>
        <p:txBody>
          <a:bodyPr wrap="square" rtlCol="0">
            <a:spAutoFit/>
          </a:bodyPr>
          <a:lstStyle/>
          <a:p>
            <a:r>
              <a:rPr lang="en-US" sz="2400" b="1" dirty="0"/>
              <a:t>Twitter.</a:t>
            </a:r>
          </a:p>
        </p:txBody>
      </p:sp>
      <p:sp>
        <p:nvSpPr>
          <p:cNvPr id="3" name="TextBox 2">
            <a:extLst>
              <a:ext uri="{FF2B5EF4-FFF2-40B4-BE49-F238E27FC236}">
                <a16:creationId xmlns:a16="http://schemas.microsoft.com/office/drawing/2014/main" id="{5610EB33-2244-449F-8F76-05CBB4C8ABD6}"/>
              </a:ext>
            </a:extLst>
          </p:cNvPr>
          <p:cNvSpPr txBox="1"/>
          <p:nvPr/>
        </p:nvSpPr>
        <p:spPr>
          <a:xfrm>
            <a:off x="851451" y="2279374"/>
            <a:ext cx="6516757" cy="646331"/>
          </a:xfrm>
          <a:prstGeom prst="rect">
            <a:avLst/>
          </a:prstGeom>
          <a:noFill/>
        </p:spPr>
        <p:txBody>
          <a:bodyPr wrap="square" rtlCol="0">
            <a:spAutoFit/>
          </a:bodyPr>
          <a:lstStyle/>
          <a:p>
            <a:r>
              <a:rPr lang="en-US" dirty="0" err="1"/>
              <a:t>Dữ</a:t>
            </a:r>
            <a:r>
              <a:rPr lang="en-US" dirty="0"/>
              <a:t> </a:t>
            </a:r>
            <a:r>
              <a:rPr lang="en-US" dirty="0" err="1"/>
              <a:t>liệu</a:t>
            </a:r>
            <a:r>
              <a:rPr lang="en-US" dirty="0"/>
              <a:t> </a:t>
            </a:r>
            <a:r>
              <a:rPr lang="en-US" dirty="0" err="1"/>
              <a:t>được</a:t>
            </a:r>
            <a:r>
              <a:rPr lang="en-US" dirty="0"/>
              <a:t> </a:t>
            </a:r>
            <a:r>
              <a:rPr lang="en-US" dirty="0" err="1"/>
              <a:t>thu</a:t>
            </a:r>
            <a:r>
              <a:rPr lang="en-US" dirty="0"/>
              <a:t> </a:t>
            </a:r>
            <a:r>
              <a:rPr lang="en-US" dirty="0" err="1"/>
              <a:t>thập</a:t>
            </a:r>
            <a:r>
              <a:rPr lang="en-US" dirty="0"/>
              <a:t> </a:t>
            </a:r>
            <a:r>
              <a:rPr lang="en-US" dirty="0" err="1"/>
              <a:t>từ</a:t>
            </a:r>
            <a:r>
              <a:rPr lang="en-US" dirty="0"/>
              <a:t> Twitter API, </a:t>
            </a:r>
            <a:r>
              <a:rPr lang="en-US" dirty="0" err="1"/>
              <a:t>sau</a:t>
            </a:r>
            <a:r>
              <a:rPr lang="en-US" dirty="0"/>
              <a:t> </a:t>
            </a:r>
            <a:r>
              <a:rPr lang="en-US" dirty="0" err="1"/>
              <a:t>đó</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 </a:t>
            </a:r>
            <a:r>
              <a:rPr lang="en-US" dirty="0" err="1"/>
              <a:t>cảm</a:t>
            </a:r>
            <a:r>
              <a:rPr lang="en-US" dirty="0"/>
              <a:t> </a:t>
            </a:r>
            <a:r>
              <a:rPr lang="en-US" dirty="0" err="1"/>
              <a:t>xúc</a:t>
            </a:r>
            <a:r>
              <a:rPr lang="en-US" dirty="0"/>
              <a:t> </a:t>
            </a:r>
            <a:r>
              <a:rPr lang="en-US" dirty="0" err="1"/>
              <a:t>câu</a:t>
            </a:r>
            <a:r>
              <a:rPr lang="en-US" dirty="0"/>
              <a:t> tweet. </a:t>
            </a:r>
          </a:p>
        </p:txBody>
      </p:sp>
      <p:sp>
        <p:nvSpPr>
          <p:cNvPr id="14" name="TextBox 13">
            <a:extLst>
              <a:ext uri="{FF2B5EF4-FFF2-40B4-BE49-F238E27FC236}">
                <a16:creationId xmlns:a16="http://schemas.microsoft.com/office/drawing/2014/main" id="{A688C3D5-399E-4730-A6B1-910F9FBABF6B}"/>
              </a:ext>
            </a:extLst>
          </p:cNvPr>
          <p:cNvSpPr txBox="1"/>
          <p:nvPr/>
        </p:nvSpPr>
        <p:spPr>
          <a:xfrm>
            <a:off x="838200" y="3154546"/>
            <a:ext cx="6516757" cy="1754326"/>
          </a:xfrm>
          <a:prstGeom prst="rect">
            <a:avLst/>
          </a:prstGeom>
          <a:noFill/>
        </p:spPr>
        <p:txBody>
          <a:bodyPr wrap="square" rtlCol="0">
            <a:spAutoFit/>
          </a:bodyPr>
          <a:lstStyle/>
          <a:p>
            <a:r>
              <a:rPr lang="en-US" dirty="0"/>
              <a:t>Input: </a:t>
            </a:r>
            <a:r>
              <a:rPr lang="en-US" dirty="0" err="1"/>
              <a:t>Câu</a:t>
            </a:r>
            <a:r>
              <a:rPr lang="en-US" dirty="0"/>
              <a:t> Tweet </a:t>
            </a:r>
            <a:r>
              <a:rPr lang="en-US" dirty="0" err="1"/>
              <a:t>về</a:t>
            </a:r>
            <a:r>
              <a:rPr lang="en-US" dirty="0"/>
              <a:t> </a:t>
            </a:r>
            <a:r>
              <a:rPr lang="en-US" dirty="0" err="1"/>
              <a:t>chủ</a:t>
            </a:r>
            <a:r>
              <a:rPr lang="en-US" dirty="0"/>
              <a:t> </a:t>
            </a:r>
            <a:r>
              <a:rPr lang="en-US" dirty="0" err="1"/>
              <a:t>đề</a:t>
            </a:r>
            <a:r>
              <a:rPr lang="en-US" dirty="0"/>
              <a:t> </a:t>
            </a:r>
            <a:r>
              <a:rPr lang="en-US" dirty="0" err="1"/>
              <a:t>cụ</a:t>
            </a:r>
            <a:r>
              <a:rPr lang="en-US" dirty="0"/>
              <a:t> </a:t>
            </a:r>
            <a:r>
              <a:rPr lang="en-US" dirty="0" err="1"/>
              <a:t>thể</a:t>
            </a:r>
            <a:r>
              <a:rPr lang="en-US" dirty="0"/>
              <a:t>.</a:t>
            </a:r>
          </a:p>
          <a:p>
            <a:endParaRPr lang="en-US" dirty="0"/>
          </a:p>
          <a:p>
            <a:r>
              <a:rPr lang="en-US" dirty="0"/>
              <a:t>Output: </a:t>
            </a:r>
          </a:p>
          <a:p>
            <a:pPr marL="1200150" lvl="2" indent="-285750">
              <a:buFont typeface="Arial" panose="020B0604020202020204" pitchFamily="34" charset="0"/>
              <a:buChar char="•"/>
            </a:pPr>
            <a:r>
              <a:rPr lang="en-US" dirty="0"/>
              <a:t>Positive</a:t>
            </a:r>
          </a:p>
          <a:p>
            <a:pPr marL="1200150" lvl="2" indent="-285750">
              <a:buFont typeface="Arial" panose="020B0604020202020204" pitchFamily="34" charset="0"/>
              <a:buChar char="•"/>
            </a:pPr>
            <a:r>
              <a:rPr lang="en-US" dirty="0"/>
              <a:t>Negative</a:t>
            </a:r>
          </a:p>
          <a:p>
            <a:pPr marL="1200150" lvl="2" indent="-285750">
              <a:buFont typeface="Arial" panose="020B0604020202020204" pitchFamily="34" charset="0"/>
              <a:buChar char="•"/>
            </a:pPr>
            <a:r>
              <a:rPr lang="en-US" dirty="0"/>
              <a:t>Neutral</a:t>
            </a:r>
          </a:p>
        </p:txBody>
      </p:sp>
    </p:spTree>
    <p:extLst>
      <p:ext uri="{BB962C8B-B14F-4D97-AF65-F5344CB8AC3E}">
        <p14:creationId xmlns:p14="http://schemas.microsoft.com/office/powerpoint/2010/main" val="71424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9789" y="598750"/>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8" name="Date Placeholder 9">
            <a:extLst>
              <a:ext uri="{FF2B5EF4-FFF2-40B4-BE49-F238E27FC236}">
                <a16:creationId xmlns:a16="http://schemas.microsoft.com/office/drawing/2014/main" id="{D6F1AFED-14EC-4AE7-AC82-9118640749C8}"/>
              </a:ext>
            </a:extLst>
          </p:cNvPr>
          <p:cNvSpPr>
            <a:spLocks noGrp="1"/>
          </p:cNvSpPr>
          <p:nvPr>
            <p:ph type="dt" sz="half" idx="10"/>
          </p:nvPr>
        </p:nvSpPr>
        <p:spPr>
          <a:xfrm>
            <a:off x="838200" y="6356350"/>
            <a:ext cx="2743200" cy="365125"/>
          </a:xfrm>
        </p:spPr>
        <p:txBody>
          <a:bodyPr/>
          <a:lstStyle/>
          <a:p>
            <a:r>
              <a:rPr lang="en-US" dirty="0"/>
              <a:t>2021</a:t>
            </a:r>
          </a:p>
        </p:txBody>
      </p:sp>
      <p:sp>
        <p:nvSpPr>
          <p:cNvPr id="19" name="Footer Placeholder 10">
            <a:extLst>
              <a:ext uri="{FF2B5EF4-FFF2-40B4-BE49-F238E27FC236}">
                <a16:creationId xmlns:a16="http://schemas.microsoft.com/office/drawing/2014/main" id="{1F6CDF37-15B0-4F22-A130-F9D8D508849D}"/>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48" name="TextBox 47">
            <a:extLst>
              <a:ext uri="{FF2B5EF4-FFF2-40B4-BE49-F238E27FC236}">
                <a16:creationId xmlns:a16="http://schemas.microsoft.com/office/drawing/2014/main" id="{C421C7A7-C274-4129-B00F-A267A4FBCDA8}"/>
              </a:ext>
            </a:extLst>
          </p:cNvPr>
          <p:cNvSpPr txBox="1"/>
          <p:nvPr/>
        </p:nvSpPr>
        <p:spPr>
          <a:xfrm>
            <a:off x="838200" y="1475878"/>
            <a:ext cx="4409661" cy="461665"/>
          </a:xfrm>
          <a:prstGeom prst="rect">
            <a:avLst/>
          </a:prstGeom>
          <a:noFill/>
        </p:spPr>
        <p:txBody>
          <a:bodyPr wrap="square" rtlCol="0">
            <a:spAutoFit/>
          </a:bodyPr>
          <a:lstStyle/>
          <a:p>
            <a:r>
              <a:rPr lang="en-US" sz="2400" b="1" dirty="0"/>
              <a:t>3.1 </a:t>
            </a:r>
            <a:r>
              <a:rPr lang="en-US" sz="2400" b="1" dirty="0" err="1"/>
              <a:t>Tổng</a:t>
            </a:r>
            <a:r>
              <a:rPr lang="en-US" sz="2400" b="1" dirty="0"/>
              <a:t> </a:t>
            </a:r>
            <a:r>
              <a:rPr lang="en-US" sz="2400" b="1" dirty="0" err="1"/>
              <a:t>quan</a:t>
            </a:r>
            <a:r>
              <a:rPr lang="en-US" sz="2400" b="1" dirty="0"/>
              <a:t>.</a:t>
            </a:r>
          </a:p>
        </p:txBody>
      </p:sp>
      <p:pic>
        <p:nvPicPr>
          <p:cNvPr id="10" name="Picture 9">
            <a:extLst>
              <a:ext uri="{FF2B5EF4-FFF2-40B4-BE49-F238E27FC236}">
                <a16:creationId xmlns:a16="http://schemas.microsoft.com/office/drawing/2014/main" id="{9DF2E72E-54A8-41FF-BD39-C8C7E99A982A}"/>
              </a:ext>
            </a:extLst>
          </p:cNvPr>
          <p:cNvPicPr>
            <a:picLocks noChangeAspect="1"/>
          </p:cNvPicPr>
          <p:nvPr/>
        </p:nvPicPr>
        <p:blipFill>
          <a:blip r:embed="rId2"/>
          <a:stretch>
            <a:fillRect/>
          </a:stretch>
        </p:blipFill>
        <p:spPr>
          <a:xfrm>
            <a:off x="951782" y="2732057"/>
            <a:ext cx="10288436" cy="2314898"/>
          </a:xfrm>
          <a:prstGeom prst="rect">
            <a:avLst/>
          </a:prstGeom>
        </p:spPr>
      </p:pic>
    </p:spTree>
    <p:extLst>
      <p:ext uri="{BB962C8B-B14F-4D97-AF65-F5344CB8AC3E}">
        <p14:creationId xmlns:p14="http://schemas.microsoft.com/office/powerpoint/2010/main" val="325576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9789" y="501650"/>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5" name="Date Placeholder 9">
            <a:extLst>
              <a:ext uri="{FF2B5EF4-FFF2-40B4-BE49-F238E27FC236}">
                <a16:creationId xmlns:a16="http://schemas.microsoft.com/office/drawing/2014/main" id="{6140C729-714B-42A3-B3DC-5DDD711B52AA}"/>
              </a:ext>
            </a:extLst>
          </p:cNvPr>
          <p:cNvSpPr>
            <a:spLocks noGrp="1"/>
          </p:cNvSpPr>
          <p:nvPr>
            <p:ph type="dt" sz="half" idx="10"/>
          </p:nvPr>
        </p:nvSpPr>
        <p:spPr>
          <a:xfrm>
            <a:off x="838200" y="6356350"/>
            <a:ext cx="2743200" cy="365125"/>
          </a:xfrm>
        </p:spPr>
        <p:txBody>
          <a:bodyPr/>
          <a:lstStyle/>
          <a:p>
            <a:r>
              <a:rPr lang="en-US" dirty="0"/>
              <a:t>2021</a:t>
            </a:r>
          </a:p>
        </p:txBody>
      </p:sp>
      <p:sp>
        <p:nvSpPr>
          <p:cNvPr id="16" name="Footer Placeholder 10">
            <a:extLst>
              <a:ext uri="{FF2B5EF4-FFF2-40B4-BE49-F238E27FC236}">
                <a16:creationId xmlns:a16="http://schemas.microsoft.com/office/drawing/2014/main" id="{D4539BDA-E77A-4B17-A686-68C527877ECC}"/>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11" name="TextBox 10">
            <a:extLst>
              <a:ext uri="{FF2B5EF4-FFF2-40B4-BE49-F238E27FC236}">
                <a16:creationId xmlns:a16="http://schemas.microsoft.com/office/drawing/2014/main" id="{E0281991-B440-41A9-9F09-203B485E9D95}"/>
              </a:ext>
            </a:extLst>
          </p:cNvPr>
          <p:cNvSpPr txBox="1"/>
          <p:nvPr/>
        </p:nvSpPr>
        <p:spPr>
          <a:xfrm>
            <a:off x="838200" y="1475878"/>
            <a:ext cx="4409661" cy="461665"/>
          </a:xfrm>
          <a:prstGeom prst="rect">
            <a:avLst/>
          </a:prstGeom>
          <a:noFill/>
        </p:spPr>
        <p:txBody>
          <a:bodyPr wrap="square" rtlCol="0">
            <a:spAutoFit/>
          </a:bodyPr>
          <a:lstStyle/>
          <a:p>
            <a:r>
              <a:rPr lang="en-US" sz="2400" b="1" dirty="0">
                <a:solidFill>
                  <a:schemeClr val="bg1"/>
                </a:solidFill>
              </a:rPr>
              <a:t>3.2 Apache Kafka.</a:t>
            </a:r>
          </a:p>
        </p:txBody>
      </p:sp>
      <p:pic>
        <p:nvPicPr>
          <p:cNvPr id="4" name="Picture 3" descr="Shape, circle&#10;&#10;Description automatically generated">
            <a:extLst>
              <a:ext uri="{FF2B5EF4-FFF2-40B4-BE49-F238E27FC236}">
                <a16:creationId xmlns:a16="http://schemas.microsoft.com/office/drawing/2014/main" id="{99C26C87-04ED-4BD9-A29B-2FCF6BFB6960}"/>
              </a:ext>
            </a:extLst>
          </p:cNvPr>
          <p:cNvPicPr>
            <a:picLocks noChangeAspect="1"/>
          </p:cNvPicPr>
          <p:nvPr/>
        </p:nvPicPr>
        <p:blipFill>
          <a:blip r:embed="rId2"/>
          <a:stretch>
            <a:fillRect/>
          </a:stretch>
        </p:blipFill>
        <p:spPr>
          <a:xfrm>
            <a:off x="6932377" y="2225553"/>
            <a:ext cx="5032843" cy="3128325"/>
          </a:xfrm>
          <a:prstGeom prst="rect">
            <a:avLst/>
          </a:prstGeom>
        </p:spPr>
      </p:pic>
      <p:sp>
        <p:nvSpPr>
          <p:cNvPr id="18" name="TextBox 17">
            <a:extLst>
              <a:ext uri="{FF2B5EF4-FFF2-40B4-BE49-F238E27FC236}">
                <a16:creationId xmlns:a16="http://schemas.microsoft.com/office/drawing/2014/main" id="{870AB0EE-D2F0-4C5C-AD05-D7314272E431}"/>
              </a:ext>
            </a:extLst>
          </p:cNvPr>
          <p:cNvSpPr txBox="1"/>
          <p:nvPr/>
        </p:nvSpPr>
        <p:spPr>
          <a:xfrm>
            <a:off x="838199" y="2192069"/>
            <a:ext cx="5695122" cy="646331"/>
          </a:xfrm>
          <a:prstGeom prst="rect">
            <a:avLst/>
          </a:prstGeom>
          <a:noFill/>
        </p:spPr>
        <p:txBody>
          <a:bodyPr wrap="square" rtlCol="0">
            <a:spAutoFit/>
          </a:bodyPr>
          <a:lstStyle/>
          <a:p>
            <a:pPr algn="l"/>
            <a:r>
              <a:rPr lang="en-US" b="1" i="0" dirty="0">
                <a:solidFill>
                  <a:schemeClr val="bg1"/>
                </a:solidFill>
                <a:effectLst/>
              </a:rPr>
              <a:t>Apache Kafka® </a:t>
            </a:r>
            <a:r>
              <a:rPr lang="en-US" i="0" dirty="0" err="1">
                <a:solidFill>
                  <a:schemeClr val="bg1"/>
                </a:solidFill>
                <a:effectLst/>
              </a:rPr>
              <a:t>là</a:t>
            </a:r>
            <a:r>
              <a:rPr lang="en-US" i="0" dirty="0">
                <a:solidFill>
                  <a:schemeClr val="bg1"/>
                </a:solidFill>
                <a:effectLst/>
              </a:rPr>
              <a:t> </a:t>
            </a:r>
            <a:r>
              <a:rPr lang="en-US" i="0" dirty="0" err="1">
                <a:solidFill>
                  <a:schemeClr val="bg1"/>
                </a:solidFill>
                <a:effectLst/>
              </a:rPr>
              <a:t>một</a:t>
            </a:r>
            <a:r>
              <a:rPr lang="en-US" i="0" dirty="0">
                <a:solidFill>
                  <a:schemeClr val="bg1"/>
                </a:solidFill>
                <a:effectLst/>
              </a:rPr>
              <a:t> </a:t>
            </a:r>
            <a:r>
              <a:rPr lang="en-US" i="0" dirty="0" err="1">
                <a:solidFill>
                  <a:schemeClr val="bg1"/>
                </a:solidFill>
                <a:effectLst/>
              </a:rPr>
              <a:t>nền</a:t>
            </a:r>
            <a:r>
              <a:rPr lang="en-US" i="0" dirty="0">
                <a:solidFill>
                  <a:schemeClr val="bg1"/>
                </a:solidFill>
                <a:effectLst/>
              </a:rPr>
              <a:t> </a:t>
            </a:r>
            <a:r>
              <a:rPr lang="en-US" i="0" dirty="0" err="1">
                <a:solidFill>
                  <a:schemeClr val="bg1"/>
                </a:solidFill>
                <a:effectLst/>
              </a:rPr>
              <a:t>tảng</a:t>
            </a:r>
            <a:r>
              <a:rPr lang="en-US" i="0" dirty="0">
                <a:solidFill>
                  <a:schemeClr val="bg1"/>
                </a:solidFill>
                <a:effectLst/>
              </a:rPr>
              <a:t> stream </a:t>
            </a:r>
            <a:r>
              <a:rPr lang="en-US" i="0" dirty="0" err="1">
                <a:solidFill>
                  <a:schemeClr val="bg1"/>
                </a:solidFill>
                <a:effectLst/>
              </a:rPr>
              <a:t>dữ</a:t>
            </a:r>
            <a:r>
              <a:rPr lang="en-US" i="0" dirty="0">
                <a:solidFill>
                  <a:schemeClr val="bg1"/>
                </a:solidFill>
                <a:effectLst/>
              </a:rPr>
              <a:t> </a:t>
            </a:r>
            <a:r>
              <a:rPr lang="en-US" i="0" dirty="0" err="1">
                <a:solidFill>
                  <a:schemeClr val="bg1"/>
                </a:solidFill>
                <a:effectLst/>
              </a:rPr>
              <a:t>liệu</a:t>
            </a:r>
            <a:r>
              <a:rPr lang="en-US" i="0" dirty="0">
                <a:solidFill>
                  <a:schemeClr val="bg1"/>
                </a:solidFill>
                <a:effectLst/>
              </a:rPr>
              <a:t> </a:t>
            </a:r>
            <a:r>
              <a:rPr lang="en-US" i="0" dirty="0" err="1">
                <a:solidFill>
                  <a:schemeClr val="bg1"/>
                </a:solidFill>
                <a:effectLst/>
              </a:rPr>
              <a:t>phân</a:t>
            </a:r>
            <a:r>
              <a:rPr lang="en-US" i="0" dirty="0">
                <a:solidFill>
                  <a:schemeClr val="bg1"/>
                </a:solidFill>
                <a:effectLst/>
              </a:rPr>
              <a:t> </a:t>
            </a:r>
            <a:r>
              <a:rPr lang="en-US" i="0" dirty="0" err="1">
                <a:solidFill>
                  <a:schemeClr val="bg1"/>
                </a:solidFill>
                <a:effectLst/>
              </a:rPr>
              <a:t>tán</a:t>
            </a:r>
            <a:r>
              <a:rPr lang="en-US" i="0" dirty="0">
                <a:solidFill>
                  <a:schemeClr val="bg1"/>
                </a:solidFill>
                <a:effectLst/>
              </a:rPr>
              <a:t>.</a:t>
            </a:r>
          </a:p>
        </p:txBody>
      </p:sp>
      <p:sp>
        <p:nvSpPr>
          <p:cNvPr id="19" name="TextBox 18">
            <a:extLst>
              <a:ext uri="{FF2B5EF4-FFF2-40B4-BE49-F238E27FC236}">
                <a16:creationId xmlns:a16="http://schemas.microsoft.com/office/drawing/2014/main" id="{276E0B5A-4C2E-4A99-8517-A78FC4C019B8}"/>
              </a:ext>
            </a:extLst>
          </p:cNvPr>
          <p:cNvSpPr txBox="1"/>
          <p:nvPr/>
        </p:nvSpPr>
        <p:spPr>
          <a:xfrm>
            <a:off x="838200" y="3142438"/>
            <a:ext cx="5695121" cy="1754326"/>
          </a:xfrm>
          <a:prstGeom prst="rect">
            <a:avLst/>
          </a:prstGeom>
          <a:noFill/>
        </p:spPr>
        <p:txBody>
          <a:bodyPr wrap="square" rtlCol="0">
            <a:spAutoFit/>
          </a:bodyPr>
          <a:lstStyle/>
          <a:p>
            <a:pPr algn="just"/>
            <a:r>
              <a:rPr lang="vi-VN" b="1" i="0" dirty="0">
                <a:solidFill>
                  <a:schemeClr val="bg1"/>
                </a:solidFill>
                <a:effectLst/>
              </a:rPr>
              <a:t>Kafka</a:t>
            </a:r>
            <a:r>
              <a:rPr lang="vi-VN" b="0" i="0" dirty="0">
                <a:solidFill>
                  <a:schemeClr val="bg1"/>
                </a:solidFill>
                <a:effectLst/>
              </a:rPr>
              <a:t> có khả năng truyền tải đi một lượng lớn message trong khoảng thời gian thực. Nếu như bên nhận chưa nhận được thì massage sẽ tự động lưu trữ vào hàng đợi và trên ổ đĩa. Đồng thời, nó còn được replicate trong cluster để phòng ngừa việc mất đi dữ liệu. </a:t>
            </a:r>
            <a:endParaRPr lang="en-US" dirty="0">
              <a:solidFill>
                <a:schemeClr val="bg1"/>
              </a:solidFill>
            </a:endParaRPr>
          </a:p>
        </p:txBody>
      </p:sp>
    </p:spTree>
    <p:extLst>
      <p:ext uri="{BB962C8B-B14F-4D97-AF65-F5344CB8AC3E}">
        <p14:creationId xmlns:p14="http://schemas.microsoft.com/office/powerpoint/2010/main" val="286576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9789" y="501650"/>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5" name="Date Placeholder 9">
            <a:extLst>
              <a:ext uri="{FF2B5EF4-FFF2-40B4-BE49-F238E27FC236}">
                <a16:creationId xmlns:a16="http://schemas.microsoft.com/office/drawing/2014/main" id="{6140C729-714B-42A3-B3DC-5DDD711B52AA}"/>
              </a:ext>
            </a:extLst>
          </p:cNvPr>
          <p:cNvSpPr>
            <a:spLocks noGrp="1"/>
          </p:cNvSpPr>
          <p:nvPr>
            <p:ph type="dt" sz="half" idx="10"/>
          </p:nvPr>
        </p:nvSpPr>
        <p:spPr>
          <a:xfrm>
            <a:off x="838200" y="6356350"/>
            <a:ext cx="2743200" cy="365125"/>
          </a:xfrm>
        </p:spPr>
        <p:txBody>
          <a:bodyPr/>
          <a:lstStyle/>
          <a:p>
            <a:r>
              <a:rPr lang="en-US" dirty="0"/>
              <a:t>2021</a:t>
            </a:r>
          </a:p>
        </p:txBody>
      </p:sp>
      <p:sp>
        <p:nvSpPr>
          <p:cNvPr id="16" name="Footer Placeholder 10">
            <a:extLst>
              <a:ext uri="{FF2B5EF4-FFF2-40B4-BE49-F238E27FC236}">
                <a16:creationId xmlns:a16="http://schemas.microsoft.com/office/drawing/2014/main" id="{D4539BDA-E77A-4B17-A686-68C527877ECC}"/>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11" name="TextBox 10">
            <a:extLst>
              <a:ext uri="{FF2B5EF4-FFF2-40B4-BE49-F238E27FC236}">
                <a16:creationId xmlns:a16="http://schemas.microsoft.com/office/drawing/2014/main" id="{E0281991-B440-41A9-9F09-203B485E9D95}"/>
              </a:ext>
            </a:extLst>
          </p:cNvPr>
          <p:cNvSpPr txBox="1"/>
          <p:nvPr/>
        </p:nvSpPr>
        <p:spPr>
          <a:xfrm>
            <a:off x="838200" y="1475878"/>
            <a:ext cx="4409661" cy="461665"/>
          </a:xfrm>
          <a:prstGeom prst="rect">
            <a:avLst/>
          </a:prstGeom>
          <a:noFill/>
        </p:spPr>
        <p:txBody>
          <a:bodyPr wrap="square" rtlCol="0">
            <a:spAutoFit/>
          </a:bodyPr>
          <a:lstStyle/>
          <a:p>
            <a:r>
              <a:rPr lang="en-US" sz="2400" b="1" dirty="0">
                <a:solidFill>
                  <a:schemeClr val="bg1"/>
                </a:solidFill>
              </a:rPr>
              <a:t>3.2 Apache Kafka.</a:t>
            </a:r>
          </a:p>
        </p:txBody>
      </p:sp>
      <p:sp>
        <p:nvSpPr>
          <p:cNvPr id="18" name="TextBox 17">
            <a:extLst>
              <a:ext uri="{FF2B5EF4-FFF2-40B4-BE49-F238E27FC236}">
                <a16:creationId xmlns:a16="http://schemas.microsoft.com/office/drawing/2014/main" id="{870AB0EE-D2F0-4C5C-AD05-D7314272E431}"/>
              </a:ext>
            </a:extLst>
          </p:cNvPr>
          <p:cNvSpPr txBox="1"/>
          <p:nvPr/>
        </p:nvSpPr>
        <p:spPr>
          <a:xfrm>
            <a:off x="838199" y="2192069"/>
            <a:ext cx="5695122" cy="369332"/>
          </a:xfrm>
          <a:prstGeom prst="rect">
            <a:avLst/>
          </a:prstGeom>
          <a:noFill/>
        </p:spPr>
        <p:txBody>
          <a:bodyPr wrap="square" rtlCol="0">
            <a:spAutoFit/>
          </a:bodyPr>
          <a:lstStyle/>
          <a:p>
            <a:pPr algn="l"/>
            <a:r>
              <a:rPr lang="en-US" b="1" i="0" dirty="0" err="1">
                <a:solidFill>
                  <a:schemeClr val="bg1"/>
                </a:solidFill>
                <a:effectLst/>
              </a:rPr>
              <a:t>Cấu</a:t>
            </a:r>
            <a:r>
              <a:rPr lang="en-US" b="1" i="0" dirty="0">
                <a:solidFill>
                  <a:schemeClr val="bg1"/>
                </a:solidFill>
                <a:effectLst/>
              </a:rPr>
              <a:t> </a:t>
            </a:r>
            <a:r>
              <a:rPr lang="en-US" b="1" i="0" dirty="0" err="1">
                <a:solidFill>
                  <a:schemeClr val="bg1"/>
                </a:solidFill>
                <a:effectLst/>
              </a:rPr>
              <a:t>trúc</a:t>
            </a:r>
            <a:r>
              <a:rPr lang="en-US" b="1" i="0" dirty="0">
                <a:solidFill>
                  <a:schemeClr val="bg1"/>
                </a:solidFill>
                <a:effectLst/>
              </a:rPr>
              <a:t> Apache Kafka</a:t>
            </a:r>
            <a:endParaRPr lang="en-US" i="0" dirty="0">
              <a:solidFill>
                <a:schemeClr val="bg1"/>
              </a:solidFill>
              <a:effectLst/>
            </a:endParaRPr>
          </a:p>
        </p:txBody>
      </p:sp>
      <p:sp>
        <p:nvSpPr>
          <p:cNvPr id="19" name="TextBox 18">
            <a:extLst>
              <a:ext uri="{FF2B5EF4-FFF2-40B4-BE49-F238E27FC236}">
                <a16:creationId xmlns:a16="http://schemas.microsoft.com/office/drawing/2014/main" id="{276E0B5A-4C2E-4A99-8517-A78FC4C019B8}"/>
              </a:ext>
            </a:extLst>
          </p:cNvPr>
          <p:cNvSpPr txBox="1"/>
          <p:nvPr/>
        </p:nvSpPr>
        <p:spPr>
          <a:xfrm>
            <a:off x="838199" y="2643810"/>
            <a:ext cx="5695121" cy="3416320"/>
          </a:xfrm>
          <a:prstGeom prst="rect">
            <a:avLst/>
          </a:prstGeom>
          <a:noFill/>
        </p:spPr>
        <p:txBody>
          <a:bodyPr wrap="square" rtlCol="0">
            <a:spAutoFit/>
          </a:bodyPr>
          <a:lstStyle/>
          <a:p>
            <a:pPr marL="285750" indent="-285750" algn="just">
              <a:buFont typeface="Arial" panose="020B0604020202020204" pitchFamily="34" charset="0"/>
              <a:buChar char="•"/>
            </a:pPr>
            <a:r>
              <a:rPr lang="vi-VN" b="1" i="0" dirty="0">
                <a:solidFill>
                  <a:schemeClr val="bg1"/>
                </a:solidFill>
                <a:effectLst/>
              </a:rPr>
              <a:t>Producer</a:t>
            </a:r>
            <a:r>
              <a:rPr lang="vi-VN" b="0" i="0" dirty="0">
                <a:solidFill>
                  <a:schemeClr val="bg1"/>
                </a:solidFill>
                <a:effectLst/>
              </a:rPr>
              <a:t>: Một producer có thể là bất kì ứng dụng nào có chức năng publish message vào một topic.</a:t>
            </a:r>
          </a:p>
          <a:p>
            <a:pPr marL="285750" indent="-285750" algn="just">
              <a:buFont typeface="Arial" panose="020B0604020202020204" pitchFamily="34" charset="0"/>
              <a:buChar char="•"/>
            </a:pPr>
            <a:r>
              <a:rPr lang="vi-VN" b="1" i="0" dirty="0">
                <a:solidFill>
                  <a:schemeClr val="bg1"/>
                </a:solidFill>
                <a:effectLst/>
              </a:rPr>
              <a:t>Messages</a:t>
            </a:r>
            <a:r>
              <a:rPr lang="vi-VN" b="0" i="0" dirty="0">
                <a:solidFill>
                  <a:schemeClr val="bg1"/>
                </a:solidFill>
                <a:effectLst/>
              </a:rPr>
              <a:t>: Messages đơn thuần là byte array và developer có thể sử dụng chúng để lưu bất kì object với bất kì format </a:t>
            </a:r>
            <a:r>
              <a:rPr lang="en-US" b="0" i="0" dirty="0" err="1">
                <a:solidFill>
                  <a:schemeClr val="bg1"/>
                </a:solidFill>
                <a:effectLst/>
              </a:rPr>
              <a:t>nào</a:t>
            </a:r>
            <a:r>
              <a:rPr lang="en-US" b="0" i="0" dirty="0">
                <a:solidFill>
                  <a:schemeClr val="bg1"/>
                </a:solidFill>
                <a:effectLst/>
              </a:rPr>
              <a:t>.</a:t>
            </a:r>
            <a:endParaRPr lang="vi-VN" b="0" i="0" dirty="0">
              <a:solidFill>
                <a:schemeClr val="bg1"/>
              </a:solidFill>
              <a:effectLst/>
            </a:endParaRPr>
          </a:p>
          <a:p>
            <a:pPr marL="285750" indent="-285750" algn="just">
              <a:buFont typeface="Arial" panose="020B0604020202020204" pitchFamily="34" charset="0"/>
              <a:buChar char="•"/>
            </a:pPr>
            <a:r>
              <a:rPr lang="vi-VN" b="1" i="0" dirty="0">
                <a:solidFill>
                  <a:schemeClr val="bg1"/>
                </a:solidFill>
                <a:effectLst/>
              </a:rPr>
              <a:t>Consumer</a:t>
            </a:r>
            <a:r>
              <a:rPr lang="vi-VN" b="0" i="0" dirty="0">
                <a:solidFill>
                  <a:schemeClr val="bg1"/>
                </a:solidFill>
                <a:effectLst/>
              </a:rPr>
              <a:t>: Một consumer có thể là bất kì ứng dụng nào có chức năng subscribe vào một topic và tiêu thụ các tin nhắn.</a:t>
            </a:r>
          </a:p>
          <a:p>
            <a:pPr marL="285750" indent="-285750" algn="just">
              <a:buFont typeface="Arial" panose="020B0604020202020204" pitchFamily="34" charset="0"/>
              <a:buChar char="•"/>
            </a:pPr>
            <a:r>
              <a:rPr lang="vi-VN" b="1" i="0" dirty="0">
                <a:solidFill>
                  <a:schemeClr val="bg1"/>
                </a:solidFill>
                <a:effectLst/>
              </a:rPr>
              <a:t>Broker</a:t>
            </a:r>
            <a:r>
              <a:rPr lang="vi-VN" b="0" i="0" dirty="0">
                <a:solidFill>
                  <a:schemeClr val="bg1"/>
                </a:solidFill>
                <a:effectLst/>
              </a:rPr>
              <a:t>: Kafka cluster là một set các server, mỗi một set này được gọi là 1 broker</a:t>
            </a:r>
          </a:p>
          <a:p>
            <a:pPr marL="285750" indent="-285750" algn="just">
              <a:buFont typeface="Arial" panose="020B0604020202020204" pitchFamily="34" charset="0"/>
              <a:buChar char="•"/>
            </a:pPr>
            <a:r>
              <a:rPr lang="vi-VN" b="1" i="0" dirty="0">
                <a:solidFill>
                  <a:schemeClr val="bg1"/>
                </a:solidFill>
                <a:effectLst/>
              </a:rPr>
              <a:t>Zookeeper</a:t>
            </a:r>
            <a:r>
              <a:rPr lang="vi-VN" b="0" i="0" dirty="0">
                <a:solidFill>
                  <a:schemeClr val="bg1"/>
                </a:solidFill>
                <a:effectLst/>
              </a:rPr>
              <a:t>: được dùng để quản lý và bố trí các broker.</a:t>
            </a:r>
          </a:p>
        </p:txBody>
      </p:sp>
      <p:pic>
        <p:nvPicPr>
          <p:cNvPr id="5" name="Picture 4" descr="Diagram&#10;&#10;Description automatically generated">
            <a:extLst>
              <a:ext uri="{FF2B5EF4-FFF2-40B4-BE49-F238E27FC236}">
                <a16:creationId xmlns:a16="http://schemas.microsoft.com/office/drawing/2014/main" id="{D0198429-D93C-44B5-B52D-3461DF5FD034}"/>
              </a:ext>
            </a:extLst>
          </p:cNvPr>
          <p:cNvPicPr>
            <a:picLocks noChangeAspect="1"/>
          </p:cNvPicPr>
          <p:nvPr/>
        </p:nvPicPr>
        <p:blipFill>
          <a:blip r:embed="rId2"/>
          <a:stretch>
            <a:fillRect/>
          </a:stretch>
        </p:blipFill>
        <p:spPr>
          <a:xfrm>
            <a:off x="6765784" y="2305938"/>
            <a:ext cx="6002267" cy="3230757"/>
          </a:xfrm>
          <a:prstGeom prst="rect">
            <a:avLst/>
          </a:prstGeom>
        </p:spPr>
      </p:pic>
    </p:spTree>
    <p:extLst>
      <p:ext uri="{BB962C8B-B14F-4D97-AF65-F5344CB8AC3E}">
        <p14:creationId xmlns:p14="http://schemas.microsoft.com/office/powerpoint/2010/main" val="375833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9789" y="371497"/>
            <a:ext cx="10514011" cy="823913"/>
          </a:xfrm>
        </p:spPr>
        <p:txBody>
          <a:bodyPr/>
          <a:lstStyle/>
          <a:p>
            <a:r>
              <a:rPr lang="en-US" dirty="0"/>
              <a:t>3. </a:t>
            </a:r>
            <a:r>
              <a:rPr lang="en-US" dirty="0" err="1"/>
              <a:t>Phương</a:t>
            </a:r>
            <a:r>
              <a:rPr lang="en-US" dirty="0"/>
              <a:t> </a:t>
            </a:r>
            <a:r>
              <a:rPr lang="en-US" dirty="0" err="1"/>
              <a:t>pháp</a:t>
            </a:r>
            <a:r>
              <a:rPr lang="en-US" dirty="0"/>
              <a:t>.</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8" name="Date Placeholder 9">
            <a:extLst>
              <a:ext uri="{FF2B5EF4-FFF2-40B4-BE49-F238E27FC236}">
                <a16:creationId xmlns:a16="http://schemas.microsoft.com/office/drawing/2014/main" id="{D6F1AFED-14EC-4AE7-AC82-9118640749C8}"/>
              </a:ext>
            </a:extLst>
          </p:cNvPr>
          <p:cNvSpPr>
            <a:spLocks noGrp="1"/>
          </p:cNvSpPr>
          <p:nvPr>
            <p:ph type="dt" sz="half" idx="10"/>
          </p:nvPr>
        </p:nvSpPr>
        <p:spPr>
          <a:xfrm>
            <a:off x="838200" y="6356350"/>
            <a:ext cx="2743200" cy="365125"/>
          </a:xfrm>
        </p:spPr>
        <p:txBody>
          <a:bodyPr/>
          <a:lstStyle/>
          <a:p>
            <a:r>
              <a:rPr lang="en-US" dirty="0"/>
              <a:t>2021</a:t>
            </a:r>
          </a:p>
        </p:txBody>
      </p:sp>
      <p:sp>
        <p:nvSpPr>
          <p:cNvPr id="19" name="Footer Placeholder 10">
            <a:extLst>
              <a:ext uri="{FF2B5EF4-FFF2-40B4-BE49-F238E27FC236}">
                <a16:creationId xmlns:a16="http://schemas.microsoft.com/office/drawing/2014/main" id="{1F6CDF37-15B0-4F22-A130-F9D8D508849D}"/>
              </a:ext>
            </a:extLst>
          </p:cNvPr>
          <p:cNvSpPr>
            <a:spLocks noGrp="1"/>
          </p:cNvSpPr>
          <p:nvPr>
            <p:ph type="ftr" sz="quarter" idx="11"/>
          </p:nvPr>
        </p:nvSpPr>
        <p:spPr>
          <a:xfrm>
            <a:off x="4038600" y="6356350"/>
            <a:ext cx="4114800" cy="365125"/>
          </a:xfrm>
        </p:spPr>
        <p:txBody>
          <a:bodyPr/>
          <a:lstStyle/>
          <a:p>
            <a:r>
              <a:rPr lang="en-US" dirty="0"/>
              <a:t>Real-time Twitter Sentiment Analysis</a:t>
            </a:r>
          </a:p>
        </p:txBody>
      </p:sp>
      <p:sp>
        <p:nvSpPr>
          <p:cNvPr id="49" name="TextBox 48">
            <a:extLst>
              <a:ext uri="{FF2B5EF4-FFF2-40B4-BE49-F238E27FC236}">
                <a16:creationId xmlns:a16="http://schemas.microsoft.com/office/drawing/2014/main" id="{A233AB04-4EE3-46C2-8154-0E4134273B52}"/>
              </a:ext>
            </a:extLst>
          </p:cNvPr>
          <p:cNvSpPr txBox="1"/>
          <p:nvPr/>
        </p:nvSpPr>
        <p:spPr>
          <a:xfrm>
            <a:off x="838198" y="1808588"/>
            <a:ext cx="5695122" cy="923330"/>
          </a:xfrm>
          <a:prstGeom prst="rect">
            <a:avLst/>
          </a:prstGeom>
          <a:noFill/>
        </p:spPr>
        <p:txBody>
          <a:bodyPr wrap="square" rtlCol="0">
            <a:spAutoFit/>
          </a:bodyPr>
          <a:lstStyle/>
          <a:p>
            <a:pPr algn="just"/>
            <a:r>
              <a:rPr lang="vi-VN" b="1" i="0" dirty="0">
                <a:effectLst/>
              </a:rPr>
              <a:t>Apache Spark </a:t>
            </a:r>
            <a:r>
              <a:rPr lang="vi-VN" b="0" i="0" dirty="0">
                <a:effectLst/>
              </a:rPr>
              <a:t>là một khung tính toán cụm nhanh được sử dụng để xử lý, truy vấn và phân tích dữ liệu lớn.</a:t>
            </a:r>
            <a:endParaRPr lang="en-US" dirty="0"/>
          </a:p>
        </p:txBody>
      </p:sp>
      <p:sp>
        <p:nvSpPr>
          <p:cNvPr id="50" name="TextBox 49">
            <a:extLst>
              <a:ext uri="{FF2B5EF4-FFF2-40B4-BE49-F238E27FC236}">
                <a16:creationId xmlns:a16="http://schemas.microsoft.com/office/drawing/2014/main" id="{7DB1E1CA-FA46-44F0-B349-E1385AC81AAE}"/>
              </a:ext>
            </a:extLst>
          </p:cNvPr>
          <p:cNvSpPr txBox="1"/>
          <p:nvPr/>
        </p:nvSpPr>
        <p:spPr>
          <a:xfrm>
            <a:off x="838198" y="2801630"/>
            <a:ext cx="5695122" cy="1200329"/>
          </a:xfrm>
          <a:prstGeom prst="rect">
            <a:avLst/>
          </a:prstGeom>
          <a:noFill/>
        </p:spPr>
        <p:txBody>
          <a:bodyPr wrap="square" rtlCol="0">
            <a:spAutoFit/>
          </a:bodyPr>
          <a:lstStyle/>
          <a:p>
            <a:pPr algn="just"/>
            <a:r>
              <a:rPr lang="en-US" b="0" i="0" dirty="0" err="1">
                <a:solidFill>
                  <a:srgbClr val="333333"/>
                </a:solidFill>
                <a:effectLst/>
              </a:rPr>
              <a:t>Các</a:t>
            </a:r>
            <a:r>
              <a:rPr lang="en-US" b="0" i="0" dirty="0">
                <a:solidFill>
                  <a:srgbClr val="333333"/>
                </a:solidFill>
                <a:effectLst/>
              </a:rPr>
              <a:t> </a:t>
            </a:r>
            <a:r>
              <a:rPr lang="en-US" b="0" i="0" dirty="0" err="1">
                <a:solidFill>
                  <a:srgbClr val="333333"/>
                </a:solidFill>
                <a:effectLst/>
              </a:rPr>
              <a:t>bước</a:t>
            </a:r>
            <a:r>
              <a:rPr lang="en-US" b="0" i="0" dirty="0">
                <a:solidFill>
                  <a:srgbClr val="333333"/>
                </a:solidFill>
                <a:effectLst/>
              </a:rPr>
              <a:t> </a:t>
            </a:r>
            <a:r>
              <a:rPr lang="en-US" b="0" i="0" dirty="0" err="1">
                <a:solidFill>
                  <a:srgbClr val="333333"/>
                </a:solidFill>
                <a:effectLst/>
              </a:rPr>
              <a:t>tiền</a:t>
            </a:r>
            <a:r>
              <a:rPr lang="en-US" b="0" i="0" dirty="0">
                <a:solidFill>
                  <a:srgbClr val="333333"/>
                </a:solidFill>
                <a:effectLst/>
              </a:rPr>
              <a:t> </a:t>
            </a:r>
            <a:r>
              <a:rPr lang="en-US" b="0" i="0" dirty="0" err="1">
                <a:solidFill>
                  <a:srgbClr val="333333"/>
                </a:solidFill>
                <a:effectLst/>
              </a:rPr>
              <a:t>xử</a:t>
            </a:r>
            <a:r>
              <a:rPr lang="en-US" b="0" i="0" dirty="0">
                <a:solidFill>
                  <a:srgbClr val="333333"/>
                </a:solidFill>
                <a:effectLst/>
              </a:rPr>
              <a:t> </a:t>
            </a:r>
            <a:r>
              <a:rPr lang="en-US" b="0" i="0" dirty="0" err="1">
                <a:solidFill>
                  <a:srgbClr val="333333"/>
                </a:solidFill>
                <a:effectLst/>
              </a:rPr>
              <a:t>lý</a:t>
            </a:r>
            <a:r>
              <a:rPr lang="en-US" b="0" i="0" dirty="0">
                <a:solidFill>
                  <a:srgbClr val="333333"/>
                </a:solidFill>
                <a:effectLst/>
              </a:rPr>
              <a:t> </a:t>
            </a:r>
            <a:r>
              <a:rPr lang="en-US" b="0" i="0" dirty="0" err="1">
                <a:solidFill>
                  <a:srgbClr val="333333"/>
                </a:solidFill>
                <a:effectLst/>
              </a:rPr>
              <a:t>dữ</a:t>
            </a:r>
            <a:r>
              <a:rPr lang="en-US" b="0" i="0" dirty="0">
                <a:solidFill>
                  <a:srgbClr val="333333"/>
                </a:solidFill>
                <a:effectLst/>
              </a:rPr>
              <a:t> </a:t>
            </a:r>
            <a:r>
              <a:rPr lang="en-US" b="0" i="0" dirty="0" err="1">
                <a:solidFill>
                  <a:srgbClr val="333333"/>
                </a:solidFill>
                <a:effectLst/>
              </a:rPr>
              <a:t>liệu</a:t>
            </a:r>
            <a:r>
              <a:rPr lang="en-US" b="0" i="0" dirty="0">
                <a:solidFill>
                  <a:srgbClr val="333333"/>
                </a:solidFill>
                <a:effectLst/>
              </a:rPr>
              <a:t>: </a:t>
            </a:r>
          </a:p>
          <a:p>
            <a:pPr marL="742950" lvl="1" indent="-285750" algn="just">
              <a:buFont typeface="Arial" panose="020B0604020202020204" pitchFamily="34" charset="0"/>
              <a:buChar char="•"/>
            </a:pPr>
            <a:r>
              <a:rPr lang="en-US" dirty="0" err="1">
                <a:solidFill>
                  <a:srgbClr val="333333"/>
                </a:solidFill>
              </a:rPr>
              <a:t>Xử</a:t>
            </a:r>
            <a:r>
              <a:rPr lang="en-US" dirty="0">
                <a:solidFill>
                  <a:srgbClr val="333333"/>
                </a:solidFill>
              </a:rPr>
              <a:t> </a:t>
            </a:r>
            <a:r>
              <a:rPr lang="en-US" dirty="0" err="1">
                <a:solidFill>
                  <a:srgbClr val="333333"/>
                </a:solidFill>
              </a:rPr>
              <a:t>lý</a:t>
            </a:r>
            <a:r>
              <a:rPr lang="en-US" dirty="0">
                <a:solidFill>
                  <a:srgbClr val="333333"/>
                </a:solidFill>
              </a:rPr>
              <a:t> Datetime.</a:t>
            </a:r>
          </a:p>
          <a:p>
            <a:pPr marL="742950" lvl="1" indent="-285750" algn="just">
              <a:buFont typeface="Arial" panose="020B0604020202020204" pitchFamily="34" charset="0"/>
              <a:buChar char="•"/>
            </a:pPr>
            <a:r>
              <a:rPr lang="en-US" dirty="0" err="1">
                <a:solidFill>
                  <a:srgbClr val="333333"/>
                </a:solidFill>
              </a:rPr>
              <a:t>Loại</a:t>
            </a:r>
            <a:r>
              <a:rPr lang="en-US" dirty="0">
                <a:solidFill>
                  <a:srgbClr val="333333"/>
                </a:solidFill>
              </a:rPr>
              <a:t> </a:t>
            </a:r>
            <a:r>
              <a:rPr lang="en-US" dirty="0" err="1">
                <a:solidFill>
                  <a:srgbClr val="333333"/>
                </a:solidFill>
              </a:rPr>
              <a:t>bỏ</a:t>
            </a:r>
            <a:r>
              <a:rPr lang="en-US" dirty="0">
                <a:solidFill>
                  <a:srgbClr val="333333"/>
                </a:solidFill>
              </a:rPr>
              <a:t> </a:t>
            </a:r>
            <a:r>
              <a:rPr lang="en-US" dirty="0" err="1">
                <a:solidFill>
                  <a:srgbClr val="333333"/>
                </a:solidFill>
              </a:rPr>
              <a:t>ký</a:t>
            </a:r>
            <a:r>
              <a:rPr lang="en-US" dirty="0">
                <a:solidFill>
                  <a:srgbClr val="333333"/>
                </a:solidFill>
              </a:rPr>
              <a:t> </a:t>
            </a:r>
            <a:r>
              <a:rPr lang="en-US" dirty="0" err="1">
                <a:solidFill>
                  <a:srgbClr val="333333"/>
                </a:solidFill>
              </a:rPr>
              <a:t>tự</a:t>
            </a:r>
            <a:r>
              <a:rPr lang="en-US" dirty="0">
                <a:solidFill>
                  <a:srgbClr val="333333"/>
                </a:solidFill>
              </a:rPr>
              <a:t> </a:t>
            </a:r>
            <a:r>
              <a:rPr lang="en-US" dirty="0" err="1">
                <a:solidFill>
                  <a:srgbClr val="333333"/>
                </a:solidFill>
              </a:rPr>
              <a:t>đặc</a:t>
            </a:r>
            <a:r>
              <a:rPr lang="en-US" dirty="0">
                <a:solidFill>
                  <a:srgbClr val="333333"/>
                </a:solidFill>
              </a:rPr>
              <a:t> </a:t>
            </a:r>
            <a:r>
              <a:rPr lang="en-US" dirty="0" err="1">
                <a:solidFill>
                  <a:srgbClr val="333333"/>
                </a:solidFill>
              </a:rPr>
              <a:t>biệt</a:t>
            </a:r>
            <a:r>
              <a:rPr lang="en-US" dirty="0">
                <a:solidFill>
                  <a:srgbClr val="333333"/>
                </a:solidFill>
              </a:rPr>
              <a:t> (hash-tag, mention,…)</a:t>
            </a:r>
          </a:p>
          <a:p>
            <a:pPr marL="742950" lvl="1" indent="-285750" algn="just">
              <a:buFont typeface="Arial" panose="020B0604020202020204" pitchFamily="34" charset="0"/>
              <a:buChar char="•"/>
            </a:pPr>
            <a:r>
              <a:rPr lang="en-US" dirty="0" err="1">
                <a:solidFill>
                  <a:srgbClr val="333333"/>
                </a:solidFill>
              </a:rPr>
              <a:t>Chuyển</a:t>
            </a:r>
            <a:r>
              <a:rPr lang="en-US" dirty="0">
                <a:solidFill>
                  <a:srgbClr val="333333"/>
                </a:solidFill>
              </a:rPr>
              <a:t> </a:t>
            </a:r>
            <a:r>
              <a:rPr lang="en-US" dirty="0" err="1">
                <a:solidFill>
                  <a:srgbClr val="333333"/>
                </a:solidFill>
              </a:rPr>
              <a:t>hóa</a:t>
            </a:r>
            <a:r>
              <a:rPr lang="en-US" dirty="0">
                <a:solidFill>
                  <a:srgbClr val="333333"/>
                </a:solidFill>
              </a:rPr>
              <a:t> Tweet text.</a:t>
            </a:r>
            <a:endParaRPr lang="en-US" b="0" i="0" dirty="0">
              <a:solidFill>
                <a:srgbClr val="333333"/>
              </a:solidFill>
              <a:effectLst/>
            </a:endParaRPr>
          </a:p>
        </p:txBody>
      </p:sp>
      <p:sp>
        <p:nvSpPr>
          <p:cNvPr id="52" name="TextBox 51">
            <a:extLst>
              <a:ext uri="{FF2B5EF4-FFF2-40B4-BE49-F238E27FC236}">
                <a16:creationId xmlns:a16="http://schemas.microsoft.com/office/drawing/2014/main" id="{BF732ABC-EBEC-49BE-BBE7-56C5E255F93C}"/>
              </a:ext>
            </a:extLst>
          </p:cNvPr>
          <p:cNvSpPr txBox="1"/>
          <p:nvPr/>
        </p:nvSpPr>
        <p:spPr>
          <a:xfrm>
            <a:off x="838198" y="4163026"/>
            <a:ext cx="4409661" cy="400110"/>
          </a:xfrm>
          <a:prstGeom prst="rect">
            <a:avLst/>
          </a:prstGeom>
          <a:noFill/>
        </p:spPr>
        <p:txBody>
          <a:bodyPr wrap="square" rtlCol="0">
            <a:spAutoFit/>
          </a:bodyPr>
          <a:lstStyle/>
          <a:p>
            <a:r>
              <a:rPr lang="en-US" sz="2000" b="1" dirty="0" err="1"/>
              <a:t>TextBlob</a:t>
            </a:r>
            <a:endParaRPr lang="en-US" sz="2000" b="1" dirty="0"/>
          </a:p>
        </p:txBody>
      </p:sp>
      <p:sp>
        <p:nvSpPr>
          <p:cNvPr id="54" name="TextBox 53">
            <a:extLst>
              <a:ext uri="{FF2B5EF4-FFF2-40B4-BE49-F238E27FC236}">
                <a16:creationId xmlns:a16="http://schemas.microsoft.com/office/drawing/2014/main" id="{B8DAE27A-9872-42B3-B685-0F228F3915B2}"/>
              </a:ext>
            </a:extLst>
          </p:cNvPr>
          <p:cNvSpPr txBox="1"/>
          <p:nvPr/>
        </p:nvSpPr>
        <p:spPr>
          <a:xfrm>
            <a:off x="838199" y="4717954"/>
            <a:ext cx="5695121" cy="1477328"/>
          </a:xfrm>
          <a:prstGeom prst="rect">
            <a:avLst/>
          </a:prstGeom>
          <a:noFill/>
        </p:spPr>
        <p:txBody>
          <a:bodyPr wrap="square" rtlCol="0">
            <a:spAutoFit/>
          </a:bodyPr>
          <a:lstStyle/>
          <a:p>
            <a:pPr algn="just"/>
            <a:r>
              <a:rPr lang="vi-VN" b="0" i="0" dirty="0">
                <a:solidFill>
                  <a:srgbClr val="000000"/>
                </a:solidFill>
                <a:effectLst/>
              </a:rPr>
              <a:t>TextBlob là thư viện nổi bật để xử lý dữ liệu văn bản, cung cấp một API đơn giản để thực thi các tác vụ </a:t>
            </a:r>
            <a:r>
              <a:rPr lang="en-US" b="0" i="0" dirty="0">
                <a:solidFill>
                  <a:srgbClr val="000000"/>
                </a:solidFill>
                <a:effectLst/>
              </a:rPr>
              <a:t>NLP </a:t>
            </a:r>
            <a:r>
              <a:rPr lang="vi-VN" b="0" i="0" dirty="0">
                <a:solidFill>
                  <a:srgbClr val="000000"/>
                </a:solidFill>
                <a:effectLst/>
              </a:rPr>
              <a:t>như đánh dấu POS, rút trích cụm danh từ, phân tích cảm xúc, phân loại (Naive Bayes, Decision Tree), diễn dịch, tích hợp WordNet, parsing,…</a:t>
            </a:r>
            <a:endParaRPr lang="en-US" dirty="0"/>
          </a:p>
        </p:txBody>
      </p:sp>
      <p:sp>
        <p:nvSpPr>
          <p:cNvPr id="13" name="TextBox 12">
            <a:extLst>
              <a:ext uri="{FF2B5EF4-FFF2-40B4-BE49-F238E27FC236}">
                <a16:creationId xmlns:a16="http://schemas.microsoft.com/office/drawing/2014/main" id="{E8532BC3-BFCA-4C7B-8F76-EA31FA68E8D3}"/>
              </a:ext>
            </a:extLst>
          </p:cNvPr>
          <p:cNvSpPr txBox="1"/>
          <p:nvPr/>
        </p:nvSpPr>
        <p:spPr>
          <a:xfrm>
            <a:off x="838199" y="1270704"/>
            <a:ext cx="4409661" cy="461665"/>
          </a:xfrm>
          <a:prstGeom prst="rect">
            <a:avLst/>
          </a:prstGeom>
          <a:noFill/>
        </p:spPr>
        <p:txBody>
          <a:bodyPr wrap="square" rtlCol="0">
            <a:spAutoFit/>
          </a:bodyPr>
          <a:lstStyle/>
          <a:p>
            <a:r>
              <a:rPr lang="en-US" sz="2400" b="1" dirty="0"/>
              <a:t>3.2 Spark (Data processing) </a:t>
            </a:r>
          </a:p>
        </p:txBody>
      </p:sp>
      <p:pic>
        <p:nvPicPr>
          <p:cNvPr id="4" name="Picture 3" descr="Logo&#10;&#10;Description automatically generated">
            <a:extLst>
              <a:ext uri="{FF2B5EF4-FFF2-40B4-BE49-F238E27FC236}">
                <a16:creationId xmlns:a16="http://schemas.microsoft.com/office/drawing/2014/main" id="{8C7486F9-6C5F-42BF-8DBE-C25FDBB0E404}"/>
              </a:ext>
            </a:extLst>
          </p:cNvPr>
          <p:cNvPicPr>
            <a:picLocks noChangeAspect="1"/>
          </p:cNvPicPr>
          <p:nvPr/>
        </p:nvPicPr>
        <p:blipFill>
          <a:blip r:embed="rId2"/>
          <a:stretch>
            <a:fillRect/>
          </a:stretch>
        </p:blipFill>
        <p:spPr>
          <a:xfrm>
            <a:off x="6944141" y="2219417"/>
            <a:ext cx="4757967" cy="3112925"/>
          </a:xfrm>
          <a:prstGeom prst="rect">
            <a:avLst/>
          </a:prstGeom>
        </p:spPr>
      </p:pic>
    </p:spTree>
    <p:extLst>
      <p:ext uri="{BB962C8B-B14F-4D97-AF65-F5344CB8AC3E}">
        <p14:creationId xmlns:p14="http://schemas.microsoft.com/office/powerpoint/2010/main" val="706178862"/>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655D6D0CA8FDC84D832AA61A199B5A80" ma:contentTypeVersion="8" ma:contentTypeDescription="Tạo tài liệu mới." ma:contentTypeScope="" ma:versionID="9c4af1a3d9cc364d7ed98b1001d389ff">
  <xsd:schema xmlns:xsd="http://www.w3.org/2001/XMLSchema" xmlns:xs="http://www.w3.org/2001/XMLSchema" xmlns:p="http://schemas.microsoft.com/office/2006/metadata/properties" xmlns:ns2="107a1573-b758-4ac8-9a5b-c19fa9bc837f" xmlns:ns3="fc8d21d2-e81b-48f3-b5a3-5cadf2a7db1f" targetNamespace="http://schemas.microsoft.com/office/2006/metadata/properties" ma:root="true" ma:fieldsID="ad5c95a743ff80fe598ba79cea74f556" ns2:_="" ns3:_="">
    <xsd:import namespace="107a1573-b758-4ac8-9a5b-c19fa9bc837f"/>
    <xsd:import namespace="fc8d21d2-e81b-48f3-b5a3-5cadf2a7db1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7a1573-b758-4ac8-9a5b-c19fa9bc83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8d21d2-e81b-48f3-b5a3-5cadf2a7db1f" elementFormDefault="qualified">
    <xsd:import namespace="http://schemas.microsoft.com/office/2006/documentManagement/types"/>
    <xsd:import namespace="http://schemas.microsoft.com/office/infopath/2007/PartnerControls"/>
    <xsd:element name="SharedWithUsers" ma:index="14"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2.xml><?xml version="1.0" encoding="utf-8"?>
<ds:datastoreItem xmlns:ds="http://schemas.openxmlformats.org/officeDocument/2006/customXml" ds:itemID="{BA4540F8-4AB0-4B8E-9D80-DBBF6B688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A65BF4F-12EF-4A80-AF0E-A972002E0546}"/>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Botanical pitch deck</Template>
  <TotalTime>538</TotalTime>
  <Words>982</Words>
  <Application>Microsoft Office PowerPoint</Application>
  <PresentationFormat>Widescreen</PresentationFormat>
  <Paragraphs>119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Segoe UI</vt:lpstr>
      <vt:lpstr>Sylfaen</vt:lpstr>
      <vt:lpstr>Office Theme</vt:lpstr>
      <vt:lpstr>Real-time Twitter Sentiment Analysis </vt:lpstr>
      <vt:lpstr>Mục lục</vt:lpstr>
      <vt:lpstr>1. Giới thiệu</vt:lpstr>
      <vt:lpstr>2. Dữ liệu</vt:lpstr>
      <vt:lpstr>2. Dữ liệu</vt:lpstr>
      <vt:lpstr>3. Phương pháp.</vt:lpstr>
      <vt:lpstr>3. Phương pháp.</vt:lpstr>
      <vt:lpstr>3. Phương pháp.</vt:lpstr>
      <vt:lpstr>3. Phương pháp.</vt:lpstr>
      <vt:lpstr>3. Phương pháp.</vt:lpstr>
      <vt:lpstr>3. Phương pháp.</vt:lpstr>
      <vt:lpstr>3. Phương pháp.</vt:lpstr>
      <vt:lpstr>4. Tổng kết</vt:lpstr>
      <vt:lpstr>4. Tổng kết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Twitter Sentiment Analysis </dc:title>
  <dc:creator>Mai Đức Thuận</dc:creator>
  <cp:lastModifiedBy>Mai Đức Thuận</cp:lastModifiedBy>
  <cp:revision>10</cp:revision>
  <dcterms:created xsi:type="dcterms:W3CDTF">2021-07-25T19:46:03Z</dcterms:created>
  <dcterms:modified xsi:type="dcterms:W3CDTF">2021-07-26T07:53:32Z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0x010100655D6D0CA8FDC84D832AA61A199B5A80</vt:lpwstr>
  </property>
</Properties>
</file>